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58" r:id="rId1"/>
  </p:sldMasterIdLst>
  <p:notesMasterIdLst>
    <p:notesMasterId r:id="rId57"/>
  </p:notesMasterIdLst>
  <p:handoutMasterIdLst>
    <p:handoutMasterId r:id="rId58"/>
  </p:handoutMasterIdLst>
  <p:sldIdLst>
    <p:sldId id="261" r:id="rId2"/>
    <p:sldId id="267" r:id="rId3"/>
    <p:sldId id="281" r:id="rId4"/>
    <p:sldId id="315" r:id="rId5"/>
    <p:sldId id="282" r:id="rId6"/>
    <p:sldId id="316" r:id="rId7"/>
    <p:sldId id="278" r:id="rId8"/>
    <p:sldId id="271" r:id="rId9"/>
    <p:sldId id="328" r:id="rId10"/>
    <p:sldId id="330" r:id="rId11"/>
    <p:sldId id="331" r:id="rId12"/>
    <p:sldId id="280" r:id="rId13"/>
    <p:sldId id="296" r:id="rId14"/>
    <p:sldId id="298" r:id="rId15"/>
    <p:sldId id="299" r:id="rId16"/>
    <p:sldId id="321" r:id="rId17"/>
    <p:sldId id="346" r:id="rId18"/>
    <p:sldId id="341" r:id="rId19"/>
    <p:sldId id="347" r:id="rId20"/>
    <p:sldId id="350" r:id="rId21"/>
    <p:sldId id="333" r:id="rId22"/>
    <p:sldId id="339" r:id="rId23"/>
    <p:sldId id="340" r:id="rId24"/>
    <p:sldId id="320" r:id="rId25"/>
    <p:sldId id="302" r:id="rId26"/>
    <p:sldId id="303" r:id="rId27"/>
    <p:sldId id="304" r:id="rId28"/>
    <p:sldId id="305" r:id="rId29"/>
    <p:sldId id="306" r:id="rId30"/>
    <p:sldId id="307" r:id="rId31"/>
    <p:sldId id="318" r:id="rId32"/>
    <p:sldId id="300" r:id="rId33"/>
    <p:sldId id="334" r:id="rId34"/>
    <p:sldId id="342" r:id="rId35"/>
    <p:sldId id="343" r:id="rId36"/>
    <p:sldId id="329" r:id="rId37"/>
    <p:sldId id="273" r:id="rId38"/>
    <p:sldId id="344" r:id="rId39"/>
    <p:sldId id="310" r:id="rId40"/>
    <p:sldId id="311" r:id="rId41"/>
    <p:sldId id="313" r:id="rId42"/>
    <p:sldId id="345" r:id="rId43"/>
    <p:sldId id="325" r:id="rId44"/>
    <p:sldId id="326" r:id="rId45"/>
    <p:sldId id="283" r:id="rId46"/>
    <p:sldId id="314" r:id="rId47"/>
    <p:sldId id="284" r:id="rId48"/>
    <p:sldId id="337" r:id="rId49"/>
    <p:sldId id="291" r:id="rId50"/>
    <p:sldId id="274" r:id="rId51"/>
    <p:sldId id="317" r:id="rId52"/>
    <p:sldId id="324" r:id="rId53"/>
    <p:sldId id="323" r:id="rId54"/>
    <p:sldId id="286" r:id="rId55"/>
    <p:sldId id="33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orient="horz" pos="3975">
          <p15:clr>
            <a:srgbClr val="A4A3A4"/>
          </p15:clr>
        </p15:guide>
        <p15:guide id="4" orient="horz" pos="1030">
          <p15:clr>
            <a:srgbClr val="A4A3A4"/>
          </p15:clr>
        </p15:guide>
        <p15:guide id="5" pos="7312">
          <p15:clr>
            <a:srgbClr val="A4A3A4"/>
          </p15:clr>
        </p15:guide>
        <p15:guide id="6" pos="37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0" autoAdjust="0"/>
    <p:restoredTop sz="79327" autoAdjust="0"/>
  </p:normalViewPr>
  <p:slideViewPr>
    <p:cSldViewPr snapToGrid="0" showGuides="1">
      <p:cViewPr>
        <p:scale>
          <a:sx n="78" d="100"/>
          <a:sy n="78" d="100"/>
        </p:scale>
        <p:origin x="1032" y="624"/>
      </p:cViewPr>
      <p:guideLst>
        <p:guide orient="horz" pos="936"/>
        <p:guide orient="horz" pos="391"/>
        <p:guide orient="horz" pos="3975"/>
        <p:guide orient="horz" pos="1030"/>
        <p:guide pos="7312"/>
        <p:guide pos="370"/>
      </p:guideLst>
    </p:cSldViewPr>
  </p:slideViewPr>
  <p:outlineViewPr>
    <p:cViewPr>
      <p:scale>
        <a:sx n="33" d="100"/>
        <a:sy n="33" d="100"/>
      </p:scale>
      <p:origin x="0" y="0"/>
    </p:cViewPr>
  </p:outlineViewPr>
  <p:notesTextViewPr>
    <p:cViewPr>
      <p:scale>
        <a:sx n="70" d="100"/>
        <a:sy n="70" d="100"/>
      </p:scale>
      <p:origin x="0" y="0"/>
    </p:cViewPr>
  </p:notesTextViewPr>
  <p:sorterViewPr>
    <p:cViewPr>
      <p:scale>
        <a:sx n="66" d="100"/>
        <a:sy n="66" d="100"/>
      </p:scale>
      <p:origin x="0" y="0"/>
    </p:cViewPr>
  </p:sorterViewPr>
  <p:notesViewPr>
    <p:cSldViewPr snapToGrid="0"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04/06/2019</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04/06/2019</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3072110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Add logo</a:t>
            </a:r>
          </a:p>
          <a:p>
            <a:r>
              <a:rPr lang="en-GB" dirty="0" smtClean="0"/>
              <a:t>Ask Ryan for </a:t>
            </a:r>
          </a:p>
          <a:p>
            <a:endParaRPr lang="en-GB" dirty="0" smtClean="0"/>
          </a:p>
          <a:p>
            <a:r>
              <a:rPr lang="en-GB" dirty="0" smtClean="0"/>
              <a:t>Gaussian vs. Binary matrix</a:t>
            </a:r>
            <a:r>
              <a:rPr lang="en-GB" baseline="0" dirty="0" smtClean="0"/>
              <a:t> factorisation</a:t>
            </a:r>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16</a:t>
            </a:fld>
            <a:endParaRPr lang="en-GB"/>
          </a:p>
        </p:txBody>
      </p:sp>
    </p:spTree>
    <p:extLst>
      <p:ext uri="{BB962C8B-B14F-4D97-AF65-F5344CB8AC3E}">
        <p14:creationId xmlns:p14="http://schemas.microsoft.com/office/powerpoint/2010/main" val="1229951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Add logo</a:t>
            </a:r>
          </a:p>
          <a:p>
            <a:r>
              <a:rPr lang="en-GB" dirty="0" smtClean="0"/>
              <a:t>Ask Ryan for </a:t>
            </a:r>
          </a:p>
          <a:p>
            <a:endParaRPr lang="en-GB" dirty="0" smtClean="0"/>
          </a:p>
          <a:p>
            <a:r>
              <a:rPr lang="en-GB" dirty="0" smtClean="0"/>
              <a:t>Gaussian vs. Binary matrix</a:t>
            </a:r>
            <a:r>
              <a:rPr lang="en-GB" baseline="0" dirty="0" smtClean="0"/>
              <a:t> factorisation</a:t>
            </a:r>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17</a:t>
            </a:fld>
            <a:endParaRPr lang="en-GB"/>
          </a:p>
        </p:txBody>
      </p:sp>
    </p:spTree>
    <p:extLst>
      <p:ext uri="{BB962C8B-B14F-4D97-AF65-F5344CB8AC3E}">
        <p14:creationId xmlns:p14="http://schemas.microsoft.com/office/powerpoint/2010/main" val="1867917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Gaussian vs. Binary matrix</a:t>
            </a:r>
            <a:r>
              <a:rPr lang="en-GB" baseline="0" dirty="0" smtClean="0"/>
              <a:t> factorisation</a:t>
            </a:r>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18</a:t>
            </a:fld>
            <a:endParaRPr lang="en-GB"/>
          </a:p>
        </p:txBody>
      </p:sp>
    </p:spTree>
    <p:extLst>
      <p:ext uri="{BB962C8B-B14F-4D97-AF65-F5344CB8AC3E}">
        <p14:creationId xmlns:p14="http://schemas.microsoft.com/office/powerpoint/2010/main" val="539928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Gaussian vs. Binary matrix</a:t>
            </a:r>
            <a:r>
              <a:rPr lang="en-GB" baseline="0" dirty="0" smtClean="0"/>
              <a:t> factorisation</a:t>
            </a:r>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19</a:t>
            </a:fld>
            <a:endParaRPr lang="en-GB"/>
          </a:p>
        </p:txBody>
      </p:sp>
    </p:spTree>
    <p:extLst>
      <p:ext uri="{BB962C8B-B14F-4D97-AF65-F5344CB8AC3E}">
        <p14:creationId xmlns:p14="http://schemas.microsoft.com/office/powerpoint/2010/main" val="1914785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Gaussian vs. Binary matrix</a:t>
            </a:r>
            <a:r>
              <a:rPr lang="en-GB" baseline="0" dirty="0" smtClean="0"/>
              <a:t> factorisation</a:t>
            </a:r>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20</a:t>
            </a:fld>
            <a:endParaRPr lang="en-GB"/>
          </a:p>
        </p:txBody>
      </p:sp>
    </p:spTree>
    <p:extLst>
      <p:ext uri="{BB962C8B-B14F-4D97-AF65-F5344CB8AC3E}">
        <p14:creationId xmlns:p14="http://schemas.microsoft.com/office/powerpoint/2010/main" val="1760990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21</a:t>
            </a:fld>
            <a:endParaRPr lang="en-GB"/>
          </a:p>
        </p:txBody>
      </p:sp>
    </p:spTree>
    <p:extLst>
      <p:ext uri="{BB962C8B-B14F-4D97-AF65-F5344CB8AC3E}">
        <p14:creationId xmlns:p14="http://schemas.microsoft.com/office/powerpoint/2010/main" val="945211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Gaussian vs. Binary matrix</a:t>
            </a:r>
            <a:r>
              <a:rPr lang="en-GB" baseline="0" dirty="0" smtClean="0"/>
              <a:t> factorisation</a:t>
            </a:r>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22</a:t>
            </a:fld>
            <a:endParaRPr lang="en-GB"/>
          </a:p>
        </p:txBody>
      </p:sp>
    </p:spTree>
    <p:extLst>
      <p:ext uri="{BB962C8B-B14F-4D97-AF65-F5344CB8AC3E}">
        <p14:creationId xmlns:p14="http://schemas.microsoft.com/office/powerpoint/2010/main" val="1306488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Gaussian vs. Binary matrix</a:t>
            </a:r>
            <a:r>
              <a:rPr lang="en-GB" baseline="0" dirty="0" smtClean="0"/>
              <a:t> factorisation</a:t>
            </a:r>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23</a:t>
            </a:fld>
            <a:endParaRPr lang="en-GB"/>
          </a:p>
        </p:txBody>
      </p:sp>
    </p:spTree>
    <p:extLst>
      <p:ext uri="{BB962C8B-B14F-4D97-AF65-F5344CB8AC3E}">
        <p14:creationId xmlns:p14="http://schemas.microsoft.com/office/powerpoint/2010/main" val="1862790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24</a:t>
            </a:fld>
            <a:endParaRPr lang="en-GB"/>
          </a:p>
        </p:txBody>
      </p:sp>
    </p:spTree>
    <p:extLst>
      <p:ext uri="{BB962C8B-B14F-4D97-AF65-F5344CB8AC3E}">
        <p14:creationId xmlns:p14="http://schemas.microsoft.com/office/powerpoint/2010/main" val="775903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25</a:t>
            </a:fld>
            <a:endParaRPr lang="en-GB"/>
          </a:p>
        </p:txBody>
      </p:sp>
    </p:spTree>
    <p:extLst>
      <p:ext uri="{BB962C8B-B14F-4D97-AF65-F5344CB8AC3E}">
        <p14:creationId xmlns:p14="http://schemas.microsoft.com/office/powerpoint/2010/main" val="151957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2</a:t>
            </a:fld>
            <a:endParaRPr lang="en-GB"/>
          </a:p>
        </p:txBody>
      </p:sp>
    </p:spTree>
    <p:extLst>
      <p:ext uri="{BB962C8B-B14F-4D97-AF65-F5344CB8AC3E}">
        <p14:creationId xmlns:p14="http://schemas.microsoft.com/office/powerpoint/2010/main" val="3114981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26</a:t>
            </a:fld>
            <a:endParaRPr lang="en-GB"/>
          </a:p>
        </p:txBody>
      </p:sp>
    </p:spTree>
    <p:extLst>
      <p:ext uri="{BB962C8B-B14F-4D97-AF65-F5344CB8AC3E}">
        <p14:creationId xmlns:p14="http://schemas.microsoft.com/office/powerpoint/2010/main" val="476378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27</a:t>
            </a:fld>
            <a:endParaRPr lang="en-GB"/>
          </a:p>
        </p:txBody>
      </p:sp>
    </p:spTree>
    <p:extLst>
      <p:ext uri="{BB962C8B-B14F-4D97-AF65-F5344CB8AC3E}">
        <p14:creationId xmlns:p14="http://schemas.microsoft.com/office/powerpoint/2010/main" val="1055705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28</a:t>
            </a:fld>
            <a:endParaRPr lang="en-GB"/>
          </a:p>
        </p:txBody>
      </p:sp>
    </p:spTree>
    <p:extLst>
      <p:ext uri="{BB962C8B-B14F-4D97-AF65-F5344CB8AC3E}">
        <p14:creationId xmlns:p14="http://schemas.microsoft.com/office/powerpoint/2010/main" val="1064588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29</a:t>
            </a:fld>
            <a:endParaRPr lang="en-GB"/>
          </a:p>
        </p:txBody>
      </p:sp>
    </p:spTree>
    <p:extLst>
      <p:ext uri="{BB962C8B-B14F-4D97-AF65-F5344CB8AC3E}">
        <p14:creationId xmlns:p14="http://schemas.microsoft.com/office/powerpoint/2010/main" val="1808835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30</a:t>
            </a:fld>
            <a:endParaRPr lang="en-GB"/>
          </a:p>
        </p:txBody>
      </p:sp>
    </p:spTree>
    <p:extLst>
      <p:ext uri="{BB962C8B-B14F-4D97-AF65-F5344CB8AC3E}">
        <p14:creationId xmlns:p14="http://schemas.microsoft.com/office/powerpoint/2010/main" val="2014053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31</a:t>
            </a:fld>
            <a:endParaRPr lang="en-GB"/>
          </a:p>
        </p:txBody>
      </p:sp>
    </p:spTree>
    <p:extLst>
      <p:ext uri="{BB962C8B-B14F-4D97-AF65-F5344CB8AC3E}">
        <p14:creationId xmlns:p14="http://schemas.microsoft.com/office/powerpoint/2010/main" val="1604167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Controlling for genetic relationships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32</a:t>
            </a:fld>
            <a:endParaRPr lang="en-GB"/>
          </a:p>
        </p:txBody>
      </p:sp>
    </p:spTree>
    <p:extLst>
      <p:ext uri="{BB962C8B-B14F-4D97-AF65-F5344CB8AC3E}">
        <p14:creationId xmlns:p14="http://schemas.microsoft.com/office/powerpoint/2010/main" val="1433650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0.6</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33</a:t>
            </a:fld>
            <a:endParaRPr lang="en-GB"/>
          </a:p>
        </p:txBody>
      </p:sp>
    </p:spTree>
    <p:extLst>
      <p:ext uri="{BB962C8B-B14F-4D97-AF65-F5344CB8AC3E}">
        <p14:creationId xmlns:p14="http://schemas.microsoft.com/office/powerpoint/2010/main" val="1380290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34</a:t>
            </a:fld>
            <a:endParaRPr lang="en-GB"/>
          </a:p>
        </p:txBody>
      </p:sp>
    </p:spTree>
    <p:extLst>
      <p:ext uri="{BB962C8B-B14F-4D97-AF65-F5344CB8AC3E}">
        <p14:creationId xmlns:p14="http://schemas.microsoft.com/office/powerpoint/2010/main" val="516694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Long</a:t>
            </a:r>
            <a:r>
              <a:rPr lang="en-GB" b="1" baseline="0" dirty="0" smtClean="0"/>
              <a:t> term goal </a:t>
            </a:r>
            <a:r>
              <a:rPr lang="mr-IN" b="1" baseline="0" dirty="0" smtClean="0"/>
              <a:t>–</a:t>
            </a:r>
            <a:r>
              <a:rPr lang="en-GB" b="1" baseline="0" dirty="0" smtClean="0"/>
              <a:t> interpretable for linguists</a:t>
            </a:r>
            <a:endParaRPr lang="en-GB" b="1" dirty="0"/>
          </a:p>
        </p:txBody>
      </p:sp>
      <p:sp>
        <p:nvSpPr>
          <p:cNvPr id="4" name="Slide Number Placeholder 3"/>
          <p:cNvSpPr>
            <a:spLocks noGrp="1"/>
          </p:cNvSpPr>
          <p:nvPr>
            <p:ph type="sldNum" sz="quarter" idx="10"/>
          </p:nvPr>
        </p:nvSpPr>
        <p:spPr/>
        <p:txBody>
          <a:bodyPr/>
          <a:lstStyle/>
          <a:p>
            <a:fld id="{49436F85-577F-4A92-A47F-D540A2BCC821}" type="slidenum">
              <a:rPr lang="en-GB" smtClean="0"/>
              <a:t>36</a:t>
            </a:fld>
            <a:endParaRPr lang="en-GB"/>
          </a:p>
        </p:txBody>
      </p:sp>
    </p:spTree>
    <p:extLst>
      <p:ext uri="{BB962C8B-B14F-4D97-AF65-F5344CB8AC3E}">
        <p14:creationId xmlns:p14="http://schemas.microsoft.com/office/powerpoint/2010/main" val="1369855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1175395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IA: For the semi-supervised extension, I’ve found people struggle to make the link between language modelling and inducing language vectors unless it’s really spelled out for them. Make sure to say this in your talk and also perhaps highlight the language vectors visually, already in the first slide about it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37</a:t>
            </a:fld>
            <a:endParaRPr lang="en-GB"/>
          </a:p>
        </p:txBody>
      </p:sp>
    </p:spTree>
    <p:extLst>
      <p:ext uri="{BB962C8B-B14F-4D97-AF65-F5344CB8AC3E}">
        <p14:creationId xmlns:p14="http://schemas.microsoft.com/office/powerpoint/2010/main" val="1087248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IA: For the semi-supervised extension, I’ve found people struggle to make the link between language modelling and inducing language vectors unless it’s really spelled out for them. Make sure to say this in your talk and also perhaps highlight the language vectors visually, already in the first slide about it</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38</a:t>
            </a:fld>
            <a:endParaRPr lang="en-GB"/>
          </a:p>
        </p:txBody>
      </p:sp>
    </p:spTree>
    <p:extLst>
      <p:ext uri="{BB962C8B-B14F-4D97-AF65-F5344CB8AC3E}">
        <p14:creationId xmlns:p14="http://schemas.microsoft.com/office/powerpoint/2010/main" val="1574182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41</a:t>
            </a:fld>
            <a:endParaRPr lang="en-GB"/>
          </a:p>
        </p:txBody>
      </p:sp>
    </p:spTree>
    <p:extLst>
      <p:ext uri="{BB962C8B-B14F-4D97-AF65-F5344CB8AC3E}">
        <p14:creationId xmlns:p14="http://schemas.microsoft.com/office/powerpoint/2010/main" val="1446005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43</a:t>
            </a:fld>
            <a:endParaRPr lang="en-GB"/>
          </a:p>
        </p:txBody>
      </p:sp>
    </p:spTree>
    <p:extLst>
      <p:ext uri="{BB962C8B-B14F-4D97-AF65-F5344CB8AC3E}">
        <p14:creationId xmlns:p14="http://schemas.microsoft.com/office/powerpoint/2010/main" val="927181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Controlling for Genetic Relationships </a:t>
            </a:r>
            <a:r>
              <a:rPr lang="en-GB" dirty="0" smtClean="0"/>
              <a:t>-</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44</a:t>
            </a:fld>
            <a:endParaRPr lang="en-GB"/>
          </a:p>
        </p:txBody>
      </p:sp>
    </p:spTree>
    <p:extLst>
      <p:ext uri="{BB962C8B-B14F-4D97-AF65-F5344CB8AC3E}">
        <p14:creationId xmlns:p14="http://schemas.microsoft.com/office/powerpoint/2010/main" val="419239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Entries in the Matrix</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45</a:t>
            </a:fld>
            <a:endParaRPr lang="en-GB"/>
          </a:p>
        </p:txBody>
      </p:sp>
    </p:spTree>
    <p:extLst>
      <p:ext uri="{BB962C8B-B14F-4D97-AF65-F5344CB8AC3E}">
        <p14:creationId xmlns:p14="http://schemas.microsoft.com/office/powerpoint/2010/main" val="10119675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46</a:t>
            </a:fld>
            <a:endParaRPr lang="en-GB"/>
          </a:p>
        </p:txBody>
      </p:sp>
    </p:spTree>
    <p:extLst>
      <p:ext uri="{BB962C8B-B14F-4D97-AF65-F5344CB8AC3E}">
        <p14:creationId xmlns:p14="http://schemas.microsoft.com/office/powerpoint/2010/main" val="1137373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Phonology</a:t>
            </a:r>
          </a:p>
          <a:p>
            <a:r>
              <a:rPr lang="en-US" dirty="0" smtClean="0"/>
              <a:t>Cut down</a:t>
            </a:r>
          </a:p>
          <a:p>
            <a:endParaRPr lang="en-US" dirty="0" smtClean="0"/>
          </a:p>
          <a:p>
            <a:r>
              <a:rPr lang="en-US" dirty="0" smtClean="0"/>
              <a:t>Show Norwegian/Danish language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47</a:t>
            </a:fld>
            <a:endParaRPr lang="en-GB"/>
          </a:p>
        </p:txBody>
      </p:sp>
    </p:spTree>
    <p:extLst>
      <p:ext uri="{BB962C8B-B14F-4D97-AF65-F5344CB8AC3E}">
        <p14:creationId xmlns:p14="http://schemas.microsoft.com/office/powerpoint/2010/main" val="1290989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Phonology</a:t>
            </a:r>
          </a:p>
          <a:p>
            <a:r>
              <a:rPr lang="en-US" dirty="0" smtClean="0"/>
              <a:t>Cut down</a:t>
            </a:r>
          </a:p>
          <a:p>
            <a:endParaRPr lang="en-US" dirty="0" smtClean="0"/>
          </a:p>
          <a:p>
            <a:r>
              <a:rPr lang="en-US" dirty="0" smtClean="0"/>
              <a:t>Show Norwegian/Danish language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48</a:t>
            </a:fld>
            <a:endParaRPr lang="en-GB"/>
          </a:p>
        </p:txBody>
      </p:sp>
    </p:spTree>
    <p:extLst>
      <p:ext uri="{BB962C8B-B14F-4D97-AF65-F5344CB8AC3E}">
        <p14:creationId xmlns:p14="http://schemas.microsoft.com/office/powerpoint/2010/main" val="1181146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Pictures for contributions</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49</a:t>
            </a:fld>
            <a:endParaRPr lang="en-GB"/>
          </a:p>
        </p:txBody>
      </p:sp>
    </p:spTree>
    <p:extLst>
      <p:ext uri="{BB962C8B-B14F-4D97-AF65-F5344CB8AC3E}">
        <p14:creationId xmlns:p14="http://schemas.microsoft.com/office/powerpoint/2010/main" val="1320495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549508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Ideas + </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50</a:t>
            </a:fld>
            <a:endParaRPr lang="en-GB"/>
          </a:p>
        </p:txBody>
      </p:sp>
    </p:spTree>
    <p:extLst>
      <p:ext uri="{BB962C8B-B14F-4D97-AF65-F5344CB8AC3E}">
        <p14:creationId xmlns:p14="http://schemas.microsoft.com/office/powerpoint/2010/main" val="478633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is this worse in Africa?</a:t>
            </a:r>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54</a:t>
            </a:fld>
            <a:endParaRPr lang="en-GB"/>
          </a:p>
        </p:txBody>
      </p:sp>
    </p:spTree>
    <p:extLst>
      <p:ext uri="{BB962C8B-B14F-4D97-AF65-F5344CB8AC3E}">
        <p14:creationId xmlns:p14="http://schemas.microsoft.com/office/powerpoint/2010/main" val="1487274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Phonology</a:t>
            </a:r>
          </a:p>
          <a:p>
            <a:r>
              <a:rPr lang="en-US" dirty="0" smtClean="0"/>
              <a:t>Cut down</a:t>
            </a:r>
          </a:p>
          <a:p>
            <a:endParaRPr lang="en-US" dirty="0" smtClean="0"/>
          </a:p>
          <a:p>
            <a:r>
              <a:rPr lang="en-US" dirty="0" smtClean="0"/>
              <a:t>Show Norwegian/Danish language</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55</a:t>
            </a:fld>
            <a:endParaRPr lang="en-GB"/>
          </a:p>
        </p:txBody>
      </p:sp>
    </p:spTree>
    <p:extLst>
      <p:ext uri="{BB962C8B-B14F-4D97-AF65-F5344CB8AC3E}">
        <p14:creationId xmlns:p14="http://schemas.microsoft.com/office/powerpoint/2010/main" val="1247343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147836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907712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1963</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2141368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81A Order of Subject, Object and Verb</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12</a:t>
            </a:fld>
            <a:endParaRPr lang="en-GB"/>
          </a:p>
        </p:txBody>
      </p:sp>
    </p:spTree>
    <p:extLst>
      <p:ext uri="{BB962C8B-B14F-4D97-AF65-F5344CB8AC3E}">
        <p14:creationId xmlns:p14="http://schemas.microsoft.com/office/powerpoint/2010/main" val="53775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a:t>
            </a:r>
            <a:r>
              <a:rPr lang="en-US" baseline="0" dirty="0" smtClean="0"/>
              <a:t> with WALS, part of our motivation </a:t>
            </a:r>
          </a:p>
          <a:p>
            <a:endParaRPr lang="en-US" baseline="0" dirty="0" smtClean="0"/>
          </a:p>
          <a:p>
            <a:r>
              <a:rPr lang="en-US" baseline="0" dirty="0" smtClean="0"/>
              <a:t>Increase label size</a:t>
            </a:r>
          </a:p>
          <a:p>
            <a:endParaRPr lang="en-US" baseline="0" dirty="0" smtClean="0"/>
          </a:p>
          <a:p>
            <a:r>
              <a:rPr lang="en-US" baseline="0" dirty="0" smtClean="0"/>
              <a:t>Sparse: definition</a:t>
            </a:r>
          </a:p>
          <a:p>
            <a:r>
              <a:rPr lang="en-US" baseline="0" dirty="0" smtClean="0"/>
              <a:t>Skewed: definition</a:t>
            </a:r>
            <a:endParaRPr lang="en-US" dirty="0"/>
          </a:p>
        </p:txBody>
      </p:sp>
      <p:sp>
        <p:nvSpPr>
          <p:cNvPr id="4" name="Slide Number Placeholder 3"/>
          <p:cNvSpPr>
            <a:spLocks noGrp="1"/>
          </p:cNvSpPr>
          <p:nvPr>
            <p:ph type="sldNum" sz="quarter" idx="10"/>
          </p:nvPr>
        </p:nvSpPr>
        <p:spPr/>
        <p:txBody>
          <a:bodyPr/>
          <a:lstStyle/>
          <a:p>
            <a:fld id="{49436F85-577F-4A92-A47F-D540A2BCC821}" type="slidenum">
              <a:rPr lang="en-GB" smtClean="0"/>
              <a:t>14</a:t>
            </a:fld>
            <a:endParaRPr lang="en-GB"/>
          </a:p>
        </p:txBody>
      </p:sp>
    </p:spTree>
    <p:extLst>
      <p:ext uri="{BB962C8B-B14F-4D97-AF65-F5344CB8AC3E}">
        <p14:creationId xmlns:p14="http://schemas.microsoft.com/office/powerpoint/2010/main" val="165984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image.ku.dk/lightbox/211/13407586855728741badb20/" TargetMode="External"/><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Master" Target="../slideMasters/slideMaster1.xml"/><Relationship Id="rId2" Type="http://schemas.openxmlformats.org/officeDocument/2006/relationships/hyperlink" Target="http://www.designguide.ku.dk/ku/skabeloner/powerpoint/praesentatione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br>
              <a:rPr lang="en-GB" dirty="0"/>
            </a:br>
            <a:r>
              <a:rPr lang="en-GB" sz="2400" spc="100" dirty="0">
                <a:solidFill>
                  <a:schemeClr val="bg1"/>
                </a:solidFill>
                <a:latin typeface="+mj-lt"/>
                <a:cs typeface="Microsoft New Tai Lue"/>
              </a:rPr>
              <a:t/>
            </a:r>
            <a:br>
              <a:rPr lang="en-GB" sz="2400" spc="100" dirty="0">
                <a:solidFill>
                  <a:schemeClr val="bg1"/>
                </a:solidFill>
                <a:latin typeface="+mj-lt"/>
                <a:cs typeface="Microsoft New Tai Lue"/>
              </a:rPr>
            </a:br>
            <a:r>
              <a:rPr lang="en-GB" dirty="0"/>
              <a:t> </a:t>
            </a:r>
          </a:p>
        </p:txBody>
      </p:sp>
      <p:sp>
        <p:nvSpPr>
          <p:cNvPr id="4" name="Pladsholder til dato 3"/>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baseline="0">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baseline="0">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 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pital bullet list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21280" y="612884"/>
            <a:ext cx="1167618" cy="2400657"/>
          </a:xfrm>
          <a:prstGeom prst="rect">
            <a:avLst/>
          </a:prstGeom>
          <a:noFill/>
        </p:spPr>
        <p:txBody>
          <a:bodyPr wrap="square" rtlCol="0">
            <a:spAutoFit/>
          </a:bodyPr>
          <a:lstStyle/>
          <a:p>
            <a:r>
              <a:rPr lang="en-GB" sz="15000" b="1" dirty="0">
                <a:solidFill>
                  <a:schemeClr val="bg1"/>
                </a:solidFill>
              </a:rPr>
              <a:t>”</a:t>
            </a:r>
          </a:p>
        </p:txBody>
      </p:sp>
      <p:sp>
        <p:nvSpPr>
          <p:cNvPr id="4" name="Pladsholder til dato 3"/>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baseline="0">
                <a:solidFill>
                  <a:schemeClr val="bg1"/>
                </a:solidFill>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Name, source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mirrored tex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r>
              <a:rPr lang="en-GB" dirty="0"/>
              <a:t>Click to add title</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ing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a:t>Click to add title</a:t>
            </a:r>
          </a:p>
        </p:txBody>
      </p:sp>
      <p:sp>
        <p:nvSpPr>
          <p:cNvPr id="3" name="Pladsholder til dato 2"/>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smtClean="0"/>
              <a:t>Click to edit Master title style</a:t>
            </a:r>
            <a:endParaRPr lang="en-GB"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br>
              <a:rPr lang="en-GB" dirty="0"/>
            </a:b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525075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smtClean="0">
                <a:solidFill>
                  <a:schemeClr val="tx1"/>
                </a:solidFill>
                <a:latin typeface="+mn-lt"/>
                <a:cs typeface="Arial" panose="020B0604020202020204" pitchFamily="34" charset="0"/>
              </a:rPr>
              <a:t>UCPH PowerPoint templates</a:t>
            </a:r>
            <a:br>
              <a:rPr lang="en-GB" sz="1000" b="1" noProof="1" smtClean="0">
                <a:solidFill>
                  <a:schemeClr val="tx1"/>
                </a:solidFill>
                <a:latin typeface="+mn-lt"/>
                <a:cs typeface="Arial" panose="020B0604020202020204" pitchFamily="34" charset="0"/>
              </a:rPr>
            </a:br>
            <a:r>
              <a:rPr lang="en-GB" sz="800" dirty="0" smtClean="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smtClean="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smtClean="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smtClean="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smtClean="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smtClean="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smtClean="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smtClean="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smtClean="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smtClean="0">
                <a:effectLst/>
                <a:latin typeface="+mj-lt"/>
                <a:ea typeface="Calibri" panose="020F0502020204030204" pitchFamily="34" charset="0"/>
                <a:cs typeface="Times New Roman" panose="02020603050405020304" pitchFamily="18" charset="0"/>
              </a:rPr>
            </a:br>
            <a:r>
              <a:rPr lang="en-GB" sz="800" dirty="0" smtClean="0">
                <a:effectLst/>
                <a:latin typeface="+mj-lt"/>
                <a:ea typeface="Calibri" panose="020F0502020204030204" pitchFamily="34" charset="0"/>
                <a:cs typeface="Times New Roman" panose="02020603050405020304" pitchFamily="18" charset="0"/>
              </a:rPr>
              <a:t/>
            </a:r>
            <a:br>
              <a:rPr lang="en-GB" sz="800" dirty="0" smtClean="0">
                <a:effectLst/>
                <a:latin typeface="+mj-lt"/>
                <a:ea typeface="Calibri" panose="020F0502020204030204" pitchFamily="34" charset="0"/>
                <a:cs typeface="Times New Roman" panose="02020603050405020304" pitchFamily="18" charset="0"/>
              </a:rPr>
            </a:br>
            <a:r>
              <a:rPr lang="en-GB" sz="800" dirty="0" smtClean="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smtClean="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Insert your unit name (e.g. your department), page numbers and the date</a:t>
            </a:r>
            <a:br>
              <a:rPr lang="en-GB" sz="1000" b="1" noProof="1" smtClean="0">
                <a:solidFill>
                  <a:schemeClr val="tx1"/>
                </a:solidFill>
                <a:latin typeface="+mj-lt"/>
                <a:cs typeface="Arial" panose="020B0604020202020204" pitchFamily="34" charset="0"/>
              </a:rPr>
            </a:br>
            <a:r>
              <a:rPr lang="en-GB" sz="800" b="1" dirty="0" smtClean="0">
                <a:effectLst/>
                <a:latin typeface="+mj-lt"/>
                <a:ea typeface="Calibri" panose="020F0502020204030204" pitchFamily="34" charset="0"/>
                <a:cs typeface="Times New Roman" panose="02020603050405020304" pitchFamily="18" charset="0"/>
              </a:rPr>
              <a:t>1. </a:t>
            </a:r>
            <a:r>
              <a:rPr lang="en-GB" sz="800" dirty="0" smtClean="0">
                <a:effectLst/>
                <a:latin typeface="+mj-lt"/>
                <a:ea typeface="Calibri" panose="020F0502020204030204" pitchFamily="34" charset="0"/>
                <a:cs typeface="Times New Roman" panose="02020603050405020304" pitchFamily="18" charset="0"/>
              </a:rPr>
              <a:t>Click on </a:t>
            </a:r>
            <a:r>
              <a:rPr lang="en-GB" sz="800" b="1" dirty="0" smtClean="0">
                <a:effectLst/>
                <a:latin typeface="+mj-lt"/>
                <a:ea typeface="Calibri" panose="020F0502020204030204" pitchFamily="34" charset="0"/>
                <a:cs typeface="Times New Roman" panose="02020603050405020304" pitchFamily="18" charset="0"/>
              </a:rPr>
              <a:t>Insert</a:t>
            </a:r>
            <a:r>
              <a:rPr lang="en-GB" sz="800" dirty="0" smtClean="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smtClean="0">
                <a:effectLst/>
                <a:latin typeface="+mj-lt"/>
                <a:ea typeface="Calibri" panose="020F0502020204030204" pitchFamily="34" charset="0"/>
                <a:cs typeface="Times New Roman" panose="02020603050405020304" pitchFamily="18" charset="0"/>
              </a:rPr>
              <a:t>2. </a:t>
            </a:r>
            <a:r>
              <a:rPr lang="en-GB" sz="800" dirty="0" smtClean="0">
                <a:effectLst/>
                <a:latin typeface="+mj-lt"/>
                <a:ea typeface="Calibri" panose="020F0502020204030204" pitchFamily="34" charset="0"/>
                <a:cs typeface="Times New Roman" panose="02020603050405020304" pitchFamily="18" charset="0"/>
              </a:rPr>
              <a:t>Select </a:t>
            </a:r>
            <a:r>
              <a:rPr lang="en-GB" sz="800" b="1" dirty="0" smtClean="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smtClean="0">
                <a:effectLst/>
                <a:latin typeface="+mj-lt"/>
                <a:ea typeface="Calibri" panose="020F0502020204030204" pitchFamily="34" charset="0"/>
                <a:cs typeface="Times New Roman" panose="02020603050405020304" pitchFamily="18" charset="0"/>
              </a:rPr>
              <a:t>3. </a:t>
            </a:r>
            <a:r>
              <a:rPr lang="en-GB" sz="800" dirty="0" smtClean="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smtClean="0">
                <a:effectLst/>
                <a:latin typeface="+mj-lt"/>
                <a:ea typeface="Calibri" panose="020F0502020204030204" pitchFamily="34" charset="0"/>
                <a:cs typeface="Times New Roman" panose="02020603050405020304" pitchFamily="18" charset="0"/>
              </a:rPr>
              <a:t>4. </a:t>
            </a:r>
            <a:r>
              <a:rPr lang="en-GB" sz="800" dirty="0" smtClean="0">
                <a:effectLst/>
                <a:latin typeface="+mj-lt"/>
                <a:ea typeface="Calibri" panose="020F0502020204030204" pitchFamily="34" charset="0"/>
                <a:cs typeface="Times New Roman" panose="02020603050405020304" pitchFamily="18" charset="0"/>
              </a:rPr>
              <a:t>Select </a:t>
            </a:r>
            <a:r>
              <a:rPr lang="en-GB" sz="800" b="1" dirty="0" smtClean="0">
                <a:effectLst/>
                <a:latin typeface="+mj-lt"/>
                <a:ea typeface="Calibri" panose="020F0502020204030204" pitchFamily="34" charset="0"/>
                <a:cs typeface="Times New Roman" panose="02020603050405020304" pitchFamily="18" charset="0"/>
              </a:rPr>
              <a:t>Apply</a:t>
            </a:r>
            <a:r>
              <a:rPr lang="en-GB" sz="800" dirty="0" smtClean="0">
                <a:effectLst/>
                <a:latin typeface="+mj-lt"/>
                <a:ea typeface="Calibri" panose="020F0502020204030204" pitchFamily="34" charset="0"/>
                <a:cs typeface="Times New Roman" panose="02020603050405020304" pitchFamily="18" charset="0"/>
              </a:rPr>
              <a:t> </a:t>
            </a:r>
            <a:r>
              <a:rPr lang="en-GB" sz="800" b="1" dirty="0" smtClean="0">
                <a:effectLst/>
                <a:latin typeface="+mj-lt"/>
                <a:ea typeface="Calibri" panose="020F0502020204030204" pitchFamily="34" charset="0"/>
                <a:cs typeface="Times New Roman" panose="02020603050405020304" pitchFamily="18" charset="0"/>
              </a:rPr>
              <a:t>to all </a:t>
            </a:r>
            <a:r>
              <a:rPr lang="en-GB" sz="800" dirty="0" smtClean="0">
                <a:effectLst/>
                <a:latin typeface="+mj-lt"/>
                <a:ea typeface="Calibri" panose="020F0502020204030204" pitchFamily="34" charset="0"/>
                <a:cs typeface="Times New Roman" panose="02020603050405020304" pitchFamily="18" charset="0"/>
              </a:rPr>
              <a:t>or </a:t>
            </a:r>
            <a:r>
              <a:rPr lang="en-GB" sz="800" b="1" dirty="0" smtClean="0">
                <a:effectLst/>
                <a:latin typeface="+mj-lt"/>
                <a:ea typeface="Calibri" panose="020F0502020204030204" pitchFamily="34" charset="0"/>
                <a:cs typeface="Times New Roman" panose="02020603050405020304" pitchFamily="18" charset="0"/>
              </a:rPr>
              <a:t>Apply</a:t>
            </a:r>
            <a:r>
              <a:rPr lang="en-GB" sz="800" dirty="0" smtClean="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smtClean="0">
                <a:effectLst/>
                <a:latin typeface="+mj-lt"/>
                <a:ea typeface="Calibri" panose="020F0502020204030204" pitchFamily="34" charset="0"/>
                <a:cs typeface="Times New Roman" panose="02020603050405020304" pitchFamily="18" charset="0"/>
              </a:rPr>
              <a:t>The information goes on the right-hand side of the page in the grey top bar.</a:t>
            </a:r>
            <a:endParaRPr lang="en-GB" sz="800" dirty="0">
              <a:effectLst/>
              <a:latin typeface="+mj-lt"/>
              <a:ea typeface="Calibri" panose="020F0502020204030204" pitchFamily="34" charset="0"/>
              <a:cs typeface="Times New Roman" panose="02020603050405020304" pitchFamily="18" charset="0"/>
            </a:endParaRPr>
          </a:p>
        </p:txBody>
      </p:sp>
      <p:sp>
        <p:nvSpPr>
          <p:cNvPr id="48" name="Text Box 48"/>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smtClean="0">
                <a:solidFill>
                  <a:schemeClr val="tx1"/>
                </a:solidFill>
                <a:latin typeface="+mn-lt"/>
                <a:cs typeface="Arial" panose="020B0604020202020204" pitchFamily="34" charset="0"/>
              </a:rPr>
              <a:t>Create a new slide (2010 + 2013 and 2016 version) </a:t>
            </a:r>
            <a:br>
              <a:rPr lang="en-GB" sz="1000" b="1" noProof="1" smtClean="0">
                <a:solidFill>
                  <a:schemeClr val="tx1"/>
                </a:solidFill>
                <a:latin typeface="+mn-lt"/>
                <a:cs typeface="Arial" panose="020B0604020202020204" pitchFamily="34" charset="0"/>
              </a:rPr>
            </a:br>
            <a:r>
              <a:rPr lang="en-GB" altLang="da-DK" sz="800" b="1" noProof="1" smtClean="0">
                <a:solidFill>
                  <a:schemeClr val="tx1"/>
                </a:solidFill>
                <a:latin typeface="+mn-lt"/>
                <a:cs typeface="Arial" panose="020B0604020202020204" pitchFamily="34" charset="0"/>
              </a:rPr>
              <a:t>1. </a:t>
            </a:r>
            <a:r>
              <a:rPr lang="en-GB" altLang="da-DK" sz="800" b="0" noProof="1" smtClean="0">
                <a:solidFill>
                  <a:schemeClr val="tx1"/>
                </a:solidFill>
                <a:latin typeface="+mn-lt"/>
                <a:cs typeface="Arial" panose="020B0604020202020204" pitchFamily="34" charset="0"/>
              </a:rPr>
              <a:t>Click on </a:t>
            </a:r>
            <a:r>
              <a:rPr lang="en-GB" altLang="da-DK" sz="800" b="1" noProof="1" smtClean="0">
                <a:solidFill>
                  <a:schemeClr val="tx1"/>
                </a:solidFill>
                <a:latin typeface="+mn-lt"/>
                <a:cs typeface="Arial" panose="020B0604020202020204" pitchFamily="34" charset="0"/>
              </a:rPr>
              <a:t>Home</a:t>
            </a:r>
            <a:endParaRPr lang="en-GB" altLang="da-DK" sz="800" b="1" noProof="1">
              <a:solidFill>
                <a:schemeClr val="tx1"/>
              </a:solidFill>
              <a:latin typeface="+mn-lt"/>
              <a:cs typeface="Arial" panose="020B0604020202020204" pitchFamily="34" charset="0"/>
            </a:endParaRPr>
          </a:p>
        </p:txBody>
      </p:sp>
      <p:pic>
        <p:nvPicPr>
          <p:cNvPr id="49" name="Billede 40"/>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4157637" y="2896656"/>
            <a:ext cx="395416" cy="126627"/>
          </a:xfrm>
          <a:prstGeom prst="rect">
            <a:avLst/>
          </a:prstGeom>
        </p:spPr>
      </p:pic>
      <p:sp>
        <p:nvSpPr>
          <p:cNvPr id="50" name="Text Box 48"/>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smtClean="0">
                <a:solidFill>
                  <a:schemeClr val="tx1"/>
                </a:solidFill>
                <a:latin typeface="+mn-lt"/>
                <a:cs typeface="Arial" panose="020B0604020202020204" pitchFamily="34" charset="0"/>
              </a:rPr>
              <a:t>Replace slide type</a:t>
            </a:r>
            <a:br>
              <a:rPr lang="en-GB" sz="1000" b="1" noProof="1" smtClean="0">
                <a:solidFill>
                  <a:schemeClr val="tx1"/>
                </a:solidFill>
                <a:latin typeface="+mn-lt"/>
                <a:cs typeface="Arial" panose="020B0604020202020204" pitchFamily="34" charset="0"/>
              </a:rPr>
            </a:br>
            <a:r>
              <a:rPr lang="en-GB" altLang="da-DK" sz="800" b="1" noProof="1" smtClean="0">
                <a:solidFill>
                  <a:schemeClr val="tx1"/>
                </a:solidFill>
                <a:latin typeface="+mn-lt"/>
                <a:cs typeface="Arial" panose="020B0604020202020204" pitchFamily="34" charset="0"/>
              </a:rPr>
              <a:t>1. </a:t>
            </a:r>
            <a:r>
              <a:rPr lang="en-GB" altLang="da-DK" sz="800" noProof="1" smtClean="0">
                <a:solidFill>
                  <a:schemeClr val="tx1"/>
                </a:solidFill>
                <a:latin typeface="+mn-lt"/>
                <a:cs typeface="Arial" panose="020B0604020202020204" pitchFamily="34" charset="0"/>
              </a:rPr>
              <a:t>Click on </a:t>
            </a:r>
            <a:r>
              <a:rPr lang="en-GB" altLang="da-DK" sz="800" b="1" noProof="1" smtClean="0">
                <a:solidFill>
                  <a:schemeClr val="tx1"/>
                </a:solidFill>
                <a:latin typeface="+mn-lt"/>
                <a:cs typeface="Arial" panose="020B0604020202020204" pitchFamily="34" charset="0"/>
              </a:rPr>
              <a:t>Home</a:t>
            </a:r>
          </a:p>
          <a:p>
            <a:pPr eaLnBrk="1" hangingPunct="1">
              <a:spcAft>
                <a:spcPts val="600"/>
              </a:spcAft>
              <a:defRPr/>
            </a:pPr>
            <a:r>
              <a:rPr lang="en-GB" altLang="da-DK" sz="800" b="1" noProof="1" smtClean="0">
                <a:solidFill>
                  <a:schemeClr val="tx1"/>
                </a:solidFill>
                <a:latin typeface="+mn-lt"/>
                <a:cs typeface="Arial" panose="020B0604020202020204" pitchFamily="34" charset="0"/>
              </a:rPr>
              <a:t>2.</a:t>
            </a:r>
            <a:r>
              <a:rPr lang="en-GB" altLang="da-DK" sz="800" b="1" baseline="0" noProof="1" smtClean="0">
                <a:solidFill>
                  <a:schemeClr val="tx1"/>
                </a:solidFill>
                <a:latin typeface="+mn-lt"/>
                <a:cs typeface="Arial" panose="020B0604020202020204" pitchFamily="34" charset="0"/>
              </a:rPr>
              <a:t> </a:t>
            </a:r>
            <a:r>
              <a:rPr lang="en-GB" altLang="da-DK" sz="800" baseline="0" noProof="1" smtClean="0">
                <a:solidFill>
                  <a:schemeClr val="tx1"/>
                </a:solidFill>
                <a:latin typeface="+mn-lt"/>
                <a:cs typeface="Arial" panose="020B0604020202020204" pitchFamily="34" charset="0"/>
              </a:rPr>
              <a:t>Select </a:t>
            </a:r>
            <a:r>
              <a:rPr lang="en-GB" altLang="da-DK" sz="800" b="1" baseline="0" noProof="1" smtClean="0">
                <a:solidFill>
                  <a:schemeClr val="tx1"/>
                </a:solidFill>
                <a:latin typeface="+mn-lt"/>
                <a:cs typeface="Arial" panose="020B0604020202020204" pitchFamily="34" charset="0"/>
              </a:rPr>
              <a:t>Layout</a:t>
            </a:r>
            <a:r>
              <a:rPr lang="en-GB" altLang="da-DK" sz="800" baseline="0" noProof="1" smtClean="0">
                <a:solidFill>
                  <a:schemeClr val="tx1"/>
                </a:solidFill>
                <a:latin typeface="+mn-lt"/>
                <a:cs typeface="Arial" panose="020B0604020202020204" pitchFamily="34" charset="0"/>
              </a:rPr>
              <a:t> to change the layout of your current slide.</a:t>
            </a:r>
            <a:endParaRPr lang="en-GB" altLang="da-DK" sz="800" baseline="0" noProof="1">
              <a:solidFill>
                <a:schemeClr val="tx1"/>
              </a:solidFill>
              <a:latin typeface="+mn-lt"/>
              <a:cs typeface="Arial" panose="020B0604020202020204" pitchFamily="34" charset="0"/>
            </a:endParaRPr>
          </a:p>
        </p:txBody>
      </p:sp>
      <p:sp>
        <p:nvSpPr>
          <p:cNvPr id="51" name="Text Box 48"/>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smtClean="0">
                <a:solidFill>
                  <a:schemeClr val="tx1"/>
                </a:solidFill>
                <a:latin typeface="+mn-lt"/>
                <a:cs typeface="Arial" panose="020B0604020202020204" pitchFamily="34" charset="0"/>
              </a:rPr>
              <a:t>Font</a:t>
            </a:r>
            <a:br>
              <a:rPr lang="en-GB" sz="1000" b="1" noProof="1" smtClean="0">
                <a:solidFill>
                  <a:schemeClr val="tx1"/>
                </a:solidFill>
                <a:latin typeface="+mn-lt"/>
                <a:cs typeface="Arial" panose="020B0604020202020204" pitchFamily="34" charset="0"/>
              </a:rPr>
            </a:br>
            <a:r>
              <a:rPr lang="en-GB" altLang="da-DK" sz="800" b="0" noProof="1" smtClean="0">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Gridliness and Guides</a:t>
            </a:r>
            <a:br>
              <a:rPr lang="en-GB" sz="1000" b="1"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smtClean="0">
                <a:solidFill>
                  <a:schemeClr val="tx1"/>
                </a:solidFill>
                <a:latin typeface="+mj-lt"/>
                <a:cs typeface="Arial" panose="020B0604020202020204" pitchFamily="34" charset="0"/>
              </a:rPr>
              <a:t>1. </a:t>
            </a:r>
            <a:r>
              <a:rPr lang="en-GB" sz="800" b="0" noProof="1" smtClean="0">
                <a:solidFill>
                  <a:schemeClr val="tx1"/>
                </a:solidFill>
                <a:latin typeface="+mj-lt"/>
                <a:cs typeface="Arial" panose="020B0604020202020204" pitchFamily="34" charset="0"/>
              </a:rPr>
              <a:t>Click on </a:t>
            </a:r>
            <a:r>
              <a:rPr lang="en-GB" sz="800" b="1" noProof="1" smtClean="0">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smtClean="0">
                <a:solidFill>
                  <a:schemeClr val="tx1"/>
                </a:solidFill>
                <a:latin typeface="+mj-lt"/>
                <a:cs typeface="Arial" panose="020B0604020202020204" pitchFamily="34" charset="0"/>
              </a:rPr>
              <a:t>2. </a:t>
            </a:r>
            <a:r>
              <a:rPr lang="en-GB" sz="800" b="0" noProof="1" smtClean="0">
                <a:solidFill>
                  <a:schemeClr val="tx1"/>
                </a:solidFill>
                <a:latin typeface="+mj-lt"/>
                <a:cs typeface="Arial" panose="020B0604020202020204" pitchFamily="34" charset="0"/>
              </a:rPr>
              <a:t>Select </a:t>
            </a:r>
            <a:r>
              <a:rPr lang="en-GB" sz="800" b="1" noProof="1" smtClean="0">
                <a:solidFill>
                  <a:schemeClr val="tx1"/>
                </a:solidFill>
                <a:latin typeface="+mj-lt"/>
                <a:cs typeface="Arial" panose="020B0604020202020204" pitchFamily="34" charset="0"/>
              </a:rPr>
              <a:t>Gridlines</a:t>
            </a:r>
            <a:r>
              <a:rPr lang="en-GB" sz="800" b="0" noProof="1" smtClean="0">
                <a:solidFill>
                  <a:schemeClr val="tx1"/>
                </a:solidFill>
                <a:latin typeface="+mj-lt"/>
                <a:cs typeface="Arial" panose="020B0604020202020204" pitchFamily="34" charset="0"/>
              </a:rPr>
              <a:t> and/or </a:t>
            </a:r>
            <a:r>
              <a:rPr lang="en-GB" sz="800" b="1" noProof="1" smtClean="0">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1. </a:t>
            </a:r>
            <a:r>
              <a:rPr lang="en-GB" sz="800" b="0" noProof="1" smtClean="0">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2. </a:t>
            </a:r>
            <a:r>
              <a:rPr lang="en-GB" sz="800" b="0" noProof="1" smtClean="0">
                <a:solidFill>
                  <a:schemeClr val="tx1"/>
                </a:solidFill>
                <a:latin typeface="+mj-lt"/>
                <a:cs typeface="Arial" panose="020B0604020202020204" pitchFamily="34" charset="0"/>
              </a:rPr>
              <a:t>Hold down the </a:t>
            </a:r>
            <a:r>
              <a:rPr lang="en-GB" sz="800" b="1" noProof="1" smtClean="0">
                <a:solidFill>
                  <a:schemeClr val="tx1"/>
                </a:solidFill>
                <a:latin typeface="+mj-lt"/>
                <a:cs typeface="Arial" panose="020B0604020202020204" pitchFamily="34" charset="0"/>
              </a:rPr>
              <a:t>CTRL key </a:t>
            </a:r>
            <a:r>
              <a:rPr lang="en-GB" sz="800" b="0" noProof="1" smtClean="0">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Tip: </a:t>
            </a:r>
            <a:r>
              <a:rPr lang="en-GB" sz="800" b="0" noProof="1" smtClean="0">
                <a:solidFill>
                  <a:schemeClr val="tx1"/>
                </a:solidFill>
                <a:latin typeface="+mj-lt"/>
                <a:cs typeface="Arial" panose="020B0604020202020204" pitchFamily="34" charset="0"/>
              </a:rPr>
              <a:t>Press Alt + F9 for a rapid display of gridlines</a:t>
            </a:r>
            <a:endParaRPr lang="en-GB" sz="800" b="0" noProof="1">
              <a:solidFill>
                <a:schemeClr val="tx1"/>
              </a:solidFill>
              <a:latin typeface="+mj-lt"/>
              <a:cs typeface="Arial" panose="020B0604020202020204" pitchFamily="34" charset="0"/>
            </a:endParaRPr>
          </a:p>
        </p:txBody>
      </p:sp>
      <p:sp>
        <p:nvSpPr>
          <p:cNvPr id="53" name="Text Box 48"/>
          <p:cNvSpPr txBox="1">
            <a:spLocks noChangeArrowheads="1"/>
          </p:cNvSpPr>
          <p:nvPr userDrawn="1"/>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Insert picture</a:t>
            </a:r>
            <a:br>
              <a:rPr lang="en-GB" sz="1000" b="1"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On layouts with picture placeholders: Click the icon and select </a:t>
            </a:r>
            <a:r>
              <a:rPr lang="en-GB" sz="800" b="1" noProof="1" smtClean="0">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You can find UCPH-images, which are adapted to and minimised to the 4:3 and 16:9 format via this link: </a:t>
            </a:r>
            <a:br>
              <a:rPr lang="en-GB" sz="800" b="0"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 </a:t>
            </a:r>
            <a:r>
              <a:rPr lang="en-GB" sz="800" b="0" noProof="1" smtClean="0">
                <a:solidFill>
                  <a:schemeClr val="accent4"/>
                </a:solidFill>
                <a:latin typeface="+mj-lt"/>
                <a:cs typeface="Arial" panose="020B0604020202020204" pitchFamily="34" charset="0"/>
                <a:hlinkClick r:id="rId4"/>
              </a:rPr>
              <a:t>http://image.ku.dk/lightbox/211/13407586855728741badb20/</a:t>
            </a:r>
            <a:r>
              <a:rPr lang="en-GB" sz="800" b="0" baseline="0" noProof="1" smtClean="0">
                <a:solidFill>
                  <a:schemeClr val="accent4"/>
                </a:solidFill>
                <a:latin typeface="+mj-lt"/>
                <a:cs typeface="Arial" panose="020B0604020202020204" pitchFamily="34" charset="0"/>
                <a:hlinkClick r:id="rId4"/>
              </a:rPr>
              <a:t> </a:t>
            </a:r>
            <a:endParaRPr lang="en-GB" sz="800" b="0" noProof="1" smtClean="0">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Select slide show-view to activate the link.</a:t>
            </a:r>
            <a:endParaRPr lang="en-GB" sz="800" b="0" noProof="1">
              <a:solidFill>
                <a:schemeClr val="tx1"/>
              </a:solidFill>
              <a:latin typeface="+mj-lt"/>
              <a:cs typeface="Arial" panose="020B0604020202020204" pitchFamily="34" charset="0"/>
            </a:endParaRPr>
          </a:p>
        </p:txBody>
      </p:sp>
      <p:sp>
        <p:nvSpPr>
          <p:cNvPr id="54"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Image sizes</a:t>
            </a:r>
            <a:br>
              <a:rPr lang="en-GB" sz="1000" b="1"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Save the images in 72 dpi and in "jpg medium quality"</a:t>
            </a:r>
            <a:endParaRPr lang="en-GB" sz="800" b="0" noProof="1">
              <a:solidFill>
                <a:schemeClr val="tx1"/>
              </a:solidFill>
              <a:latin typeface="+mj-lt"/>
              <a:cs typeface="Arial" panose="020B0604020202020204" pitchFamily="34" charset="0"/>
            </a:endParaRPr>
          </a:p>
        </p:txBody>
      </p:sp>
      <p:sp>
        <p:nvSpPr>
          <p:cNvPr id="55"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Trimming pictures</a:t>
            </a:r>
            <a:br>
              <a:rPr lang="en-GB" sz="1000" b="1" noProof="1" smtClean="0">
                <a:solidFill>
                  <a:schemeClr val="tx1"/>
                </a:solidFill>
                <a:latin typeface="+mj-lt"/>
                <a:cs typeface="Arial" panose="020B0604020202020204" pitchFamily="34" charset="0"/>
              </a:rPr>
            </a:br>
            <a:r>
              <a:rPr lang="en-GB" sz="800" b="1" noProof="1" smtClean="0">
                <a:solidFill>
                  <a:schemeClr val="tx1"/>
                </a:solidFill>
                <a:latin typeface="+mj-lt"/>
                <a:cs typeface="Arial" panose="020B0604020202020204" pitchFamily="34" charset="0"/>
              </a:rPr>
              <a:t>1</a:t>
            </a:r>
            <a:r>
              <a:rPr lang="en-GB" sz="800" b="0" noProof="1" smtClean="0">
                <a:solidFill>
                  <a:schemeClr val="tx1"/>
                </a:solidFill>
                <a:latin typeface="+mj-lt"/>
                <a:cs typeface="Arial" panose="020B0604020202020204" pitchFamily="34" charset="0"/>
              </a:rPr>
              <a:t>. Click</a:t>
            </a:r>
            <a:r>
              <a:rPr lang="en-GB" sz="800" b="1" noProof="1" smtClean="0">
                <a:solidFill>
                  <a:schemeClr val="tx1"/>
                </a:solidFill>
                <a:latin typeface="+mj-lt"/>
                <a:cs typeface="Arial" panose="020B0604020202020204" pitchFamily="34" charset="0"/>
              </a:rPr>
              <a:t> Crop </a:t>
            </a:r>
            <a:r>
              <a:rPr lang="en-GB" sz="800" b="0" noProof="1" smtClean="0">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2. </a:t>
            </a:r>
            <a:r>
              <a:rPr lang="en-GB" sz="800" b="0" noProof="1" smtClean="0">
                <a:solidFill>
                  <a:schemeClr val="tx1"/>
                </a:solidFill>
                <a:latin typeface="+mj-lt"/>
                <a:cs typeface="Arial" panose="020B0604020202020204" pitchFamily="34" charset="0"/>
              </a:rPr>
              <a:t>If you want to scale the picture, hold the </a:t>
            </a:r>
            <a:r>
              <a:rPr lang="en-GB" sz="800" b="1" noProof="1" smtClean="0">
                <a:solidFill>
                  <a:schemeClr val="tx1"/>
                </a:solidFill>
                <a:latin typeface="+mj-lt"/>
                <a:cs typeface="Arial" panose="020B0604020202020204" pitchFamily="34" charset="0"/>
              </a:rPr>
              <a:t>SHIFT</a:t>
            </a:r>
            <a:r>
              <a:rPr lang="en-GB" sz="800" b="0" noProof="1" smtClean="0">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3. </a:t>
            </a:r>
            <a:r>
              <a:rPr lang="en-GB" sz="800" b="0" noProof="1" smtClean="0">
                <a:solidFill>
                  <a:schemeClr val="tx1"/>
                </a:solidFill>
                <a:latin typeface="+mj-lt"/>
                <a:cs typeface="Arial" panose="020B0604020202020204" pitchFamily="34" charset="0"/>
              </a:rPr>
              <a:t>Right-click on the picture and select </a:t>
            </a:r>
            <a:r>
              <a:rPr lang="en-GB" sz="800" b="1" noProof="1" smtClean="0">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smtClean="0">
                <a:solidFill>
                  <a:schemeClr val="tx1"/>
                </a:solidFill>
                <a:latin typeface="+mj-lt"/>
                <a:cs typeface="Arial" panose="020B0604020202020204" pitchFamily="34" charset="0"/>
              </a:rPr>
              <a:t>Tip: </a:t>
            </a:r>
            <a:r>
              <a:rPr lang="en-GB" sz="800" b="0" noProof="1" smtClean="0">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smtClean="0">
                <a:solidFill>
                  <a:schemeClr val="tx1"/>
                </a:solidFill>
                <a:latin typeface="+mj-lt"/>
                <a:cs typeface="Arial" panose="020B0604020202020204" pitchFamily="34" charset="0"/>
              </a:rPr>
              <a:t>Send to back</a:t>
            </a:r>
            <a:endParaRPr lang="en-GB" sz="800" b="1" noProof="1">
              <a:solidFill>
                <a:schemeClr val="tx1"/>
              </a:solidFill>
              <a:latin typeface="+mj-lt"/>
              <a:cs typeface="Arial" panose="020B0604020202020204" pitchFamily="34" charset="0"/>
            </a:endParaRPr>
          </a:p>
        </p:txBody>
      </p:sp>
      <p:sp>
        <p:nvSpPr>
          <p:cNvPr id="56" name="Text Box 48"/>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Template colors</a:t>
            </a:r>
            <a:br>
              <a:rPr lang="en-GB" sz="1000" b="1"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smtClean="0">
                <a:solidFill>
                  <a:schemeClr val="tx1"/>
                </a:solidFill>
                <a:latin typeface="+mj-lt"/>
                <a:cs typeface="Arial" panose="020B0604020202020204" pitchFamily="34" charset="0"/>
              </a:rPr>
              <a:t>Right-click on the surface of which you want to change the color and then click on the paint can icon</a:t>
            </a:r>
            <a:endParaRPr lang="en-GB" sz="800" b="0" noProof="1">
              <a:solidFill>
                <a:schemeClr val="tx1"/>
              </a:solidFill>
              <a:latin typeface="+mj-lt"/>
              <a:cs typeface="Arial" panose="020B0604020202020204" pitchFamily="34" charset="0"/>
            </a:endParaRPr>
          </a:p>
        </p:txBody>
      </p:sp>
      <p:sp>
        <p:nvSpPr>
          <p:cNvPr id="57"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smtClean="0">
                <a:solidFill>
                  <a:schemeClr val="tx1"/>
                </a:solidFill>
                <a:latin typeface="+mj-lt"/>
                <a:cs typeface="Arial" panose="020B0604020202020204" pitchFamily="34" charset="0"/>
              </a:rPr>
              <a:t>Further information</a:t>
            </a:r>
            <a:br>
              <a:rPr lang="en-GB" sz="1000" b="1" noProof="1" smtClean="0">
                <a:solidFill>
                  <a:schemeClr val="tx1"/>
                </a:solidFill>
                <a:latin typeface="+mj-lt"/>
                <a:cs typeface="Arial" panose="020B0604020202020204" pitchFamily="34" charset="0"/>
              </a:rPr>
            </a:br>
            <a:r>
              <a:rPr lang="en-GB" sz="800" b="0" noProof="1" smtClean="0">
                <a:solidFill>
                  <a:schemeClr val="tx1"/>
                </a:solidFill>
                <a:latin typeface="+mj-lt"/>
                <a:cs typeface="Arial" panose="020B0604020202020204" pitchFamily="34" charset="0"/>
              </a:rPr>
              <a:t>See</a:t>
            </a:r>
            <a:r>
              <a:rPr lang="en-GB" sz="800" b="0" baseline="0" noProof="1" smtClean="0">
                <a:solidFill>
                  <a:schemeClr val="tx1"/>
                </a:solidFill>
                <a:latin typeface="+mj-lt"/>
                <a:cs typeface="Arial" panose="020B0604020202020204" pitchFamily="34" charset="0"/>
              </a:rPr>
              <a:t> </a:t>
            </a:r>
            <a:br>
              <a:rPr lang="en-GB" sz="800" b="0" baseline="0" noProof="1" smtClean="0">
                <a:solidFill>
                  <a:schemeClr val="tx1"/>
                </a:solidFill>
                <a:latin typeface="+mj-lt"/>
                <a:cs typeface="Arial" panose="020B0604020202020204" pitchFamily="34" charset="0"/>
              </a:rPr>
            </a:br>
            <a:r>
              <a:rPr lang="en-GB" sz="800" b="0" noProof="1" smtClean="0">
                <a:solidFill>
                  <a:schemeClr val="accent4"/>
                </a:solidFill>
                <a:latin typeface="+mj-lt"/>
                <a:cs typeface="Arial" panose="020B0604020202020204" pitchFamily="34" charset="0"/>
                <a:hlinkClick r:id="rId2"/>
              </a:rPr>
              <a:t>www.designguide.ku.dk/ku/</a:t>
            </a:r>
            <a:br>
              <a:rPr lang="en-GB" sz="800" b="0" noProof="1" smtClean="0">
                <a:solidFill>
                  <a:schemeClr val="accent4"/>
                </a:solidFill>
                <a:latin typeface="+mj-lt"/>
                <a:cs typeface="Arial" panose="020B0604020202020204" pitchFamily="34" charset="0"/>
                <a:hlinkClick r:id="rId2"/>
              </a:rPr>
            </a:br>
            <a:r>
              <a:rPr lang="en-GB" sz="800" b="0" noProof="1" smtClean="0">
                <a:solidFill>
                  <a:schemeClr val="accent4"/>
                </a:solidFill>
                <a:latin typeface="+mj-lt"/>
                <a:cs typeface="Arial" panose="020B0604020202020204" pitchFamily="34" charset="0"/>
                <a:hlinkClick r:id="rId2"/>
              </a:rPr>
              <a:t>skabeloner/powerpoint/</a:t>
            </a:r>
            <a:br>
              <a:rPr lang="en-GB" sz="800" b="0" noProof="1" smtClean="0">
                <a:solidFill>
                  <a:schemeClr val="accent4"/>
                </a:solidFill>
                <a:latin typeface="+mj-lt"/>
                <a:cs typeface="Arial" panose="020B0604020202020204" pitchFamily="34" charset="0"/>
                <a:hlinkClick r:id="rId2"/>
              </a:rPr>
            </a:br>
            <a:r>
              <a:rPr lang="en-GB" sz="800" b="0" noProof="1" smtClean="0">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59"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0"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1" name="Text Box 48"/>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smtClean="0">
                <a:solidFill>
                  <a:schemeClr val="tx1"/>
                </a:solidFill>
                <a:latin typeface="+mn-lt"/>
                <a:cs typeface="Arial" panose="020B0604020202020204" pitchFamily="34" charset="0"/>
              </a:rPr>
              <a:t>2.</a:t>
            </a:r>
            <a:r>
              <a:rPr lang="en-GB" altLang="da-DK" sz="800" b="1" baseline="0" noProof="1" smtClean="0">
                <a:solidFill>
                  <a:schemeClr val="tx1"/>
                </a:solidFill>
                <a:latin typeface="+mn-lt"/>
                <a:cs typeface="Arial" panose="020B0604020202020204" pitchFamily="34" charset="0"/>
              </a:rPr>
              <a:t> </a:t>
            </a:r>
            <a:r>
              <a:rPr lang="en-GB" altLang="da-DK" sz="800" baseline="0" noProof="1" smtClean="0">
                <a:solidFill>
                  <a:schemeClr val="tx1"/>
                </a:solidFill>
                <a:latin typeface="+mn-lt"/>
                <a:cs typeface="Arial" panose="020B0604020202020204" pitchFamily="34" charset="0"/>
              </a:rPr>
              <a:t>Under the </a:t>
            </a:r>
            <a:r>
              <a:rPr lang="en-GB" altLang="da-DK" sz="800" b="1" baseline="0" noProof="1" smtClean="0">
                <a:solidFill>
                  <a:schemeClr val="tx1"/>
                </a:solidFill>
                <a:latin typeface="+mn-lt"/>
                <a:cs typeface="Arial" panose="020B0604020202020204" pitchFamily="34" charset="0"/>
              </a:rPr>
              <a:t>New slide </a:t>
            </a:r>
            <a:r>
              <a:rPr lang="en-GB" altLang="da-DK" sz="800" baseline="0" noProof="1" smtClean="0">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61"/>
          <p:cNvPicPr>
            <a:picLocks noChangeAspect="1"/>
          </p:cNvPicPr>
          <p:nvPr userDrawn="1"/>
        </p:nvPicPr>
        <p:blipFill>
          <a:blip r:embed="rId8"/>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br>
              <a:rPr lang="en-GB" dirty="0"/>
            </a:br>
            <a:r>
              <a:rPr lang="en-GB" dirty="0"/>
              <a:t> </a:t>
            </a:r>
          </a:p>
        </p:txBody>
      </p:sp>
      <p:sp>
        <p:nvSpPr>
          <p:cNvPr id="2" name="Titel 2"/>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smtClean="0"/>
              <a:t>Click to edit Master title style</a:t>
            </a:r>
            <a:endParaRPr lang="en-GB"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en-GB" dirty="0"/>
              <a:t>Name of speaker, UCPH unit, place and date</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a:ext>
            </a:extLst>
          </a:blip>
          <a:srcRect t="-1661"/>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a:ext>
            </a:extLst>
          </a:blip>
          <a:srcRect t="-1661"/>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smtClean="0"/>
              <a:t>Click to edit Master title style</a:t>
            </a:r>
            <a:endParaRPr lang="en-GB"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en-GB" dirty="0"/>
              <a:t>Click to add title</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en-GB" dirty="0"/>
              <a:t>Click to add text</a:t>
            </a:r>
          </a:p>
          <a:p>
            <a:pPr lvl="1"/>
            <a:r>
              <a:rPr lang="en-GB" dirty="0"/>
              <a:t>2</a:t>
            </a:r>
          </a:p>
          <a:p>
            <a:pPr lvl="2"/>
            <a:r>
              <a:rPr lang="en-GB" dirty="0"/>
              <a:t>3</a:t>
            </a:r>
          </a:p>
          <a:p>
            <a:pPr lvl="3"/>
            <a:endParaRPr lang="en-GB"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emf"/><Relationship Id="rId25"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err="1"/>
              <a:t>Click</a:t>
            </a:r>
            <a:r>
              <a:rPr lang="da-DK" dirty="0"/>
              <a:t> to </a:t>
            </a:r>
            <a:r>
              <a:rPr lang="da-DK" dirty="0" err="1"/>
              <a:t>add</a:t>
            </a:r>
            <a:r>
              <a:rPr lang="da-DK" dirty="0"/>
              <a:t> </a:t>
            </a:r>
            <a:r>
              <a:rPr lang="da-DK" dirty="0" err="1"/>
              <a:t>text</a:t>
            </a:r>
            <a:endParaRPr lang="da-DK" dirty="0"/>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userDrawn="1"/>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r>
              <a:rPr lang="da-DK" smtClean="0"/>
              <a:t>Johannes Bjerva - A Probabilistic Generative Model of Linguistic Typology - 4 June 2019</a:t>
            </a:r>
            <a:endParaRPr lang="da-DK" dirty="0"/>
          </a:p>
        </p:txBody>
      </p:sp>
      <p:pic>
        <p:nvPicPr>
          <p:cNvPr id="12" name="Picture 11"/>
          <p:cNvPicPr>
            <a:picLocks noChangeAspect="1"/>
          </p:cNvPicPr>
          <p:nvPr userDrawn="1"/>
        </p:nvPicPr>
        <p:blipFill rotWithShape="1">
          <a:blip r:embed="rId24">
            <a:extLst>
              <a:ext uri="{28A0092B-C50C-407E-A947-70E740481C1C}">
                <a14:useLocalDpi xmlns:a14="http://schemas.microsoft.com/office/drawing/2010/main"/>
              </a:ext>
            </a:extLst>
          </a:blip>
          <a:srcRect l="12043" t="11448" r="17199" b="13844"/>
          <a:stretch/>
        </p:blipFill>
        <p:spPr>
          <a:xfrm>
            <a:off x="335534" y="63578"/>
            <a:ext cx="166516" cy="211296"/>
          </a:xfrm>
          <a:prstGeom prst="rect">
            <a:avLst/>
          </a:prstGeom>
        </p:spPr>
      </p:pic>
      <p:pic>
        <p:nvPicPr>
          <p:cNvPr id="13" name="Picture 27"/>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ftr="0"/>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0" userDrawn="1">
          <p15:clr>
            <a:srgbClr val="F26B43"/>
          </p15:clr>
        </p15:guide>
        <p15:guide id="2" pos="7307" userDrawn="1">
          <p15:clr>
            <a:srgbClr val="F26B43"/>
          </p15:clr>
        </p15:guide>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tif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tiff"/><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tiff"/><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tiff"/><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tiff"/><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tiff"/><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50.jpg"/><Relationship Id="rId6" Type="http://schemas.openxmlformats.org/officeDocument/2006/relationships/image" Target="../media/image51.jp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27.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0.jpg"/><Relationship Id="rId11" Type="http://schemas.openxmlformats.org/officeDocument/2006/relationships/image" Target="../media/image51.jp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27.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0.jpg"/><Relationship Id="rId11" Type="http://schemas.openxmlformats.org/officeDocument/2006/relationships/image" Target="../media/image51.jp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jpg"/><Relationship Id="rId3" Type="http://schemas.openxmlformats.org/officeDocument/2006/relationships/image" Target="../media/image50.jpg"/></Relationships>
</file>

<file path=ppt/slides/_rels/slide36.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0.jp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4"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image" Target="../media/image60.tiff"/><Relationship Id="rId4"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image" Target="../media/image60.tiff"/><Relationship Id="rId4"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image" Target="../media/image62.tiff"/></Relationships>
</file>

<file path=ppt/slides/_rels/slide4.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tiff"/><Relationship Id="rId7" Type="http://schemas.openxmlformats.org/officeDocument/2006/relationships/image" Target="../media/image27.png"/><Relationship Id="rId8" Type="http://schemas.openxmlformats.org/officeDocument/2006/relationships/image" Target="../media/image29.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0.tiff"/><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1" Type="http://schemas.openxmlformats.org/officeDocument/2006/relationships/image" Target="../media/image69.png"/><Relationship Id="rId1" Type="http://schemas.openxmlformats.org/officeDocument/2006/relationships/slideLayout" Target="../slideLayouts/slideLayout7.xml"/><Relationship Id="rId2" Type="http://schemas.openxmlformats.org/officeDocument/2006/relationships/image" Target="../media/image62.tiff"/></Relationships>
</file>

<file path=ppt/slides/_rels/slide41.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70.png"/><Relationship Id="rId5" Type="http://schemas.openxmlformats.org/officeDocument/2006/relationships/image" Target="../media/image60.tiff"/><Relationship Id="rId6" Type="http://schemas.openxmlformats.org/officeDocument/2006/relationships/image" Target="../media/image61.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jpg"/><Relationship Id="rId3" Type="http://schemas.openxmlformats.org/officeDocument/2006/relationships/image" Target="../media/image5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33.jp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8.tiff"/><Relationship Id="rId7" Type="http://schemas.openxmlformats.org/officeDocument/2006/relationships/image" Target="../media/image30.tiff"/><Relationship Id="rId8" Type="http://schemas.openxmlformats.org/officeDocument/2006/relationships/image" Target="../media/image31.png"/><Relationship Id="rId9" Type="http://schemas.openxmlformats.org/officeDocument/2006/relationships/image" Target="../media/image27.png"/><Relationship Id="rId10" Type="http://schemas.openxmlformats.org/officeDocument/2006/relationships/image" Target="../media/image29.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82.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30.tiff"/><Relationship Id="rId7" Type="http://schemas.openxmlformats.org/officeDocument/2006/relationships/image" Target="../media/image31.png"/><Relationship Id="rId8" Type="http://schemas.openxmlformats.org/officeDocument/2006/relationships/image" Target="../media/image27.png"/><Relationship Id="rId9" Type="http://schemas.openxmlformats.org/officeDocument/2006/relationships/image" Target="../media/image29.tiff"/><Relationship Id="rId10" Type="http://schemas.openxmlformats.org/officeDocument/2006/relationships/image" Target="../media/image28.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0.tiff"/><Relationship Id="rId5" Type="http://schemas.openxmlformats.org/officeDocument/2006/relationships/image" Target="../media/image31.png"/><Relationship Id="rId6" Type="http://schemas.openxmlformats.org/officeDocument/2006/relationships/image" Target="../media/image25.tiff"/><Relationship Id="rId7" Type="http://schemas.openxmlformats.org/officeDocument/2006/relationships/image" Target="../media/image26.tiff"/><Relationship Id="rId8" Type="http://schemas.openxmlformats.org/officeDocument/2006/relationships/image" Target="../media/image27.png"/><Relationship Id="rId9" Type="http://schemas.openxmlformats.org/officeDocument/2006/relationships/image" Target="../media/image29.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5"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dirty="0"/>
          </a:p>
        </p:txBody>
      </p:sp>
      <p:sp>
        <p:nvSpPr>
          <p:cNvPr id="4" name="Text Placeholder 3"/>
          <p:cNvSpPr>
            <a:spLocks noGrp="1"/>
          </p:cNvSpPr>
          <p:nvPr>
            <p:ph type="body" sz="quarter" idx="13"/>
          </p:nvPr>
        </p:nvSpPr>
        <p:spPr>
          <a:xfrm>
            <a:off x="588963" y="4089991"/>
            <a:ext cx="4946649" cy="1094192"/>
          </a:xfrm>
        </p:spPr>
        <p:txBody>
          <a:bodyPr/>
          <a:lstStyle/>
          <a:p>
            <a:r>
              <a:rPr lang="en-GB" b="1" dirty="0" smtClean="0"/>
              <a:t>Johannes Bjerva</a:t>
            </a:r>
            <a:r>
              <a:rPr lang="en-GB" dirty="0" smtClean="0"/>
              <a:t> </a:t>
            </a:r>
          </a:p>
          <a:p>
            <a:r>
              <a:rPr lang="en-GB" dirty="0" err="1"/>
              <a:t>Yova</a:t>
            </a:r>
            <a:r>
              <a:rPr lang="en-GB" dirty="0"/>
              <a:t> </a:t>
            </a:r>
            <a:r>
              <a:rPr lang="en-GB" dirty="0" err="1"/>
              <a:t>Kementchedjhieva</a:t>
            </a:r>
            <a:endParaRPr lang="en-GB" dirty="0"/>
          </a:p>
          <a:p>
            <a:r>
              <a:rPr lang="en-GB" dirty="0" smtClean="0"/>
              <a:t>Ryan </a:t>
            </a:r>
            <a:r>
              <a:rPr lang="en-GB" dirty="0" err="1" smtClean="0"/>
              <a:t>Cotterell</a:t>
            </a:r>
            <a:endParaRPr lang="en-GB" dirty="0" smtClean="0"/>
          </a:p>
          <a:p>
            <a:r>
              <a:rPr lang="en-GB" dirty="0" smtClean="0"/>
              <a:t>Isabelle Augenstein</a:t>
            </a:r>
          </a:p>
        </p:txBody>
      </p:sp>
      <p:sp>
        <p:nvSpPr>
          <p:cNvPr id="8" name="Text Placeholder 7"/>
          <p:cNvSpPr>
            <a:spLocks noGrp="1"/>
          </p:cNvSpPr>
          <p:nvPr>
            <p:ph type="body" sz="quarter" idx="14"/>
          </p:nvPr>
        </p:nvSpPr>
        <p:spPr/>
        <p:txBody>
          <a:bodyPr/>
          <a:lstStyle/>
          <a:p>
            <a:r>
              <a:rPr lang="en-GB" dirty="0"/>
              <a:t>A Probabilistic Generative Model of Linguistic Typology</a:t>
            </a:r>
          </a:p>
        </p:txBody>
      </p:sp>
      <p:sp>
        <p:nvSpPr>
          <p:cNvPr id="5" name="Pladsholder til dato 4"/>
          <p:cNvSpPr>
            <a:spLocks noGrp="1"/>
          </p:cNvSpPr>
          <p:nvPr>
            <p:ph type="dt" sz="half" idx="10"/>
          </p:nvPr>
        </p:nvSpPr>
        <p:spPr/>
        <p:txBody>
          <a:bodyPr/>
          <a:lstStyle/>
          <a:p>
            <a:r>
              <a:rPr lang="da-DK" smtClean="0"/>
              <a:t>Johannes Bjerva - A Probabilistic Generative Model of Linguistic Typology - 4 June 2019</a:t>
            </a:r>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pPr/>
              <a:t>1</a:t>
            </a:fld>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00401" y="2887094"/>
            <a:ext cx="2333624" cy="2229786"/>
          </a:xfrm>
          <a:prstGeom prst="rect">
            <a:avLst/>
          </a:prstGeom>
        </p:spPr>
      </p:pic>
    </p:spTree>
    <p:extLst>
      <p:ext uri="{BB962C8B-B14F-4D97-AF65-F5344CB8AC3E}">
        <p14:creationId xmlns:p14="http://schemas.microsoft.com/office/powerpoint/2010/main" val="26349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Contributions</a:t>
            </a:r>
            <a:endParaRPr lang="en-GB" dirty="0"/>
          </a:p>
        </p:txBody>
      </p:sp>
      <p:sp>
        <p:nvSpPr>
          <p:cNvPr id="3" name="Content Placeholder 2"/>
          <p:cNvSpPr>
            <a:spLocks noGrp="1"/>
          </p:cNvSpPr>
          <p:nvPr>
            <p:ph idx="1"/>
          </p:nvPr>
        </p:nvSpPr>
        <p:spPr/>
        <p:txBody>
          <a:bodyPr/>
          <a:lstStyle/>
          <a:p>
            <a:r>
              <a:rPr lang="en-GB" sz="2800" dirty="0" smtClean="0"/>
              <a:t>Greenberg’s universals are binary </a:t>
            </a:r>
            <a:r>
              <a:rPr lang="mr-IN" sz="2800" dirty="0" smtClean="0"/>
              <a:t>–</a:t>
            </a:r>
            <a:r>
              <a:rPr lang="en-GB" sz="2800" dirty="0" smtClean="0"/>
              <a:t> However, correlations are rarely 100%, so we implement a </a:t>
            </a:r>
            <a:r>
              <a:rPr lang="en-GB" sz="2800" b="1" dirty="0" smtClean="0"/>
              <a:t>probabilisation of typology</a:t>
            </a:r>
            <a:br>
              <a:rPr lang="en-GB" sz="2800" b="1" dirty="0" smtClean="0"/>
            </a:br>
            <a:endParaRPr lang="en-GB" sz="2800" b="1" dirty="0" smtClean="0"/>
          </a:p>
          <a:p>
            <a:r>
              <a:rPr lang="en-GB" sz="2800" dirty="0" smtClean="0"/>
              <a:t>Framed as typological collaborative filtering, </a:t>
            </a:r>
            <a:br>
              <a:rPr lang="en-GB" sz="2800" dirty="0" smtClean="0"/>
            </a:br>
            <a:r>
              <a:rPr lang="en-GB" sz="2800" b="1" dirty="0" smtClean="0"/>
              <a:t>exploiting correlations between languages and features</a:t>
            </a:r>
            <a:br>
              <a:rPr lang="en-GB" sz="2800" b="1" dirty="0" smtClean="0"/>
            </a:br>
            <a:endParaRPr lang="en-GB" sz="2800" dirty="0"/>
          </a:p>
        </p:txBody>
      </p:sp>
      <p:sp>
        <p:nvSpPr>
          <p:cNvPr id="4" name="Date Placeholder 3"/>
          <p:cNvSpPr>
            <a:spLocks noGrp="1"/>
          </p:cNvSpPr>
          <p:nvPr>
            <p:ph type="dt" sz="half" idx="10"/>
          </p:nvPr>
        </p:nvSpPr>
        <p:spPr>
          <a:xfrm>
            <a:off x="5748670" y="85745"/>
            <a:ext cx="5395417"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10</a:t>
            </a:fld>
            <a:endParaRPr lang="en-GB" dirty="0"/>
          </a:p>
        </p:txBody>
      </p:sp>
    </p:spTree>
    <p:extLst>
      <p:ext uri="{BB962C8B-B14F-4D97-AF65-F5344CB8AC3E}">
        <p14:creationId xmlns:p14="http://schemas.microsoft.com/office/powerpoint/2010/main" val="10953238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Contributions</a:t>
            </a:r>
            <a:endParaRPr lang="en-GB" dirty="0"/>
          </a:p>
        </p:txBody>
      </p:sp>
      <p:sp>
        <p:nvSpPr>
          <p:cNvPr id="3" name="Content Placeholder 2"/>
          <p:cNvSpPr>
            <a:spLocks noGrp="1"/>
          </p:cNvSpPr>
          <p:nvPr>
            <p:ph idx="1"/>
          </p:nvPr>
        </p:nvSpPr>
        <p:spPr/>
        <p:txBody>
          <a:bodyPr/>
          <a:lstStyle/>
          <a:p>
            <a:r>
              <a:rPr lang="en-GB" sz="2800" dirty="0" smtClean="0"/>
              <a:t>Greenberg’s universals are binary </a:t>
            </a:r>
            <a:r>
              <a:rPr lang="mr-IN" sz="2800" dirty="0" smtClean="0"/>
              <a:t>–</a:t>
            </a:r>
            <a:r>
              <a:rPr lang="en-GB" sz="2800" dirty="0" smtClean="0"/>
              <a:t> However, correlations are rarely 100%, so we implement a </a:t>
            </a:r>
            <a:r>
              <a:rPr lang="en-GB" sz="2800" b="1" dirty="0" smtClean="0"/>
              <a:t>probabilisation of typology</a:t>
            </a:r>
            <a:br>
              <a:rPr lang="en-GB" sz="2800" b="1" dirty="0" smtClean="0"/>
            </a:br>
            <a:endParaRPr lang="en-GB" sz="2800" b="1" dirty="0" smtClean="0"/>
          </a:p>
          <a:p>
            <a:r>
              <a:rPr lang="en-GB" sz="2800" dirty="0" smtClean="0"/>
              <a:t>Framed as typological collaborative filtering, </a:t>
            </a:r>
            <a:br>
              <a:rPr lang="en-GB" sz="2800" dirty="0" smtClean="0"/>
            </a:br>
            <a:r>
              <a:rPr lang="en-GB" sz="2800" b="1" dirty="0" smtClean="0"/>
              <a:t>exploiting </a:t>
            </a:r>
            <a:r>
              <a:rPr lang="en-GB" sz="2800" b="1" dirty="0"/>
              <a:t>correlations between languages and </a:t>
            </a:r>
            <a:r>
              <a:rPr lang="en-GB" sz="2800" b="1" dirty="0" smtClean="0"/>
              <a:t>features</a:t>
            </a:r>
            <a:br>
              <a:rPr lang="en-GB" sz="2800" b="1" dirty="0" smtClean="0"/>
            </a:br>
            <a:endParaRPr lang="en-GB" sz="2800" b="1" dirty="0" smtClean="0"/>
          </a:p>
          <a:p>
            <a:r>
              <a:rPr lang="en-GB" sz="2800" dirty="0" smtClean="0"/>
              <a:t>We exploit raw linguistic data by adding a </a:t>
            </a:r>
            <a:r>
              <a:rPr lang="en-GB" sz="2800" b="1" dirty="0" smtClean="0"/>
              <a:t>semi-supervised extension</a:t>
            </a:r>
          </a:p>
          <a:p>
            <a:endParaRPr lang="en-GB" sz="2800" dirty="0"/>
          </a:p>
        </p:txBody>
      </p:sp>
      <p:sp>
        <p:nvSpPr>
          <p:cNvPr id="4" name="Date Placeholder 3"/>
          <p:cNvSpPr>
            <a:spLocks noGrp="1"/>
          </p:cNvSpPr>
          <p:nvPr>
            <p:ph type="dt" sz="half" idx="10"/>
          </p:nvPr>
        </p:nvSpPr>
        <p:spPr>
          <a:xfrm>
            <a:off x="5748670" y="85745"/>
            <a:ext cx="5395417"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11</a:t>
            </a:fld>
            <a:endParaRPr lang="en-GB" dirty="0"/>
          </a:p>
        </p:txBody>
      </p:sp>
    </p:spTree>
    <p:extLst>
      <p:ext uri="{BB962C8B-B14F-4D97-AF65-F5344CB8AC3E}">
        <p14:creationId xmlns:p14="http://schemas.microsoft.com/office/powerpoint/2010/main" val="1024966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World Atlas of Language Structure (WALS)</a:t>
            </a:r>
            <a:endParaRPr lang="en-GB" dirty="0"/>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12</a:t>
            </a:fld>
            <a:endParaRPr lang="en-GB" dirty="0"/>
          </a:p>
        </p:txBody>
      </p:sp>
      <p:pic>
        <p:nvPicPr>
          <p:cNvPr id="1027" name="Picture 3" descr="https://lh6.googleusercontent.com/CoEVdjescX01wRTpicvh0wldzOYG53R-i1wwmMRLDaQK30lYCxs5QvkO6kVKOfeJ2zRGzZ7RQwIuOnl3Y7lOIgZkhc_rCG7JRQjDI-aVE4Q8euJOOCrMOyIh-hRxvl5DUG3qrTwOSU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06438" y="-2245863"/>
            <a:ext cx="3999361" cy="207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9hUgzIIJ7cv_hYmr15iDZbadhsYjLL5iRlHtGTrPMkwOZRzyVosFFOXRLeb9rTXho31wyZKXFWQt84o21QfQdr9TSrHLXWt6CO2codEqWwfNPfzz3s_vueD-FWbxvOHqw3qkF7cUybk"/>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441370" y="1072699"/>
            <a:ext cx="7728857" cy="57853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s://lh4.googleusercontent.com/fb1yurs1cwXW8GZQO4n4rVspL_EyFa3Ve93M-cL-OooNi7pF23DQqS2T7xK6ube6SmIV2TqZkcJSYgJYGIvydl01aUDknUtusnVw6Okwn-REMJiIBO-abXyIijMN49fJ69dXhXcerFk"/>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38129" y="3916965"/>
            <a:ext cx="4403241" cy="27960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608815" y="6361797"/>
            <a:ext cx="6561412" cy="430887"/>
          </a:xfrm>
          <a:prstGeom prst="rect">
            <a:avLst/>
          </a:prstGeom>
          <a:noFill/>
        </p:spPr>
        <p:txBody>
          <a:bodyPr wrap="none" rtlCol="0">
            <a:spAutoFit/>
          </a:bodyPr>
          <a:lstStyle/>
          <a:p>
            <a:r>
              <a:rPr lang="en-US" sz="2200" b="1" dirty="0" smtClean="0"/>
              <a:t>Feature 81A </a:t>
            </a:r>
            <a:r>
              <a:rPr lang="mr-IN" sz="2200" b="1" dirty="0" smtClean="0"/>
              <a:t>–</a:t>
            </a:r>
            <a:r>
              <a:rPr lang="en-US" sz="2200" b="1" dirty="0" smtClean="0"/>
              <a:t> Order of Subject, Object and Verb</a:t>
            </a:r>
            <a:endParaRPr lang="en-US" sz="2200" b="1" dirty="0"/>
          </a:p>
        </p:txBody>
      </p:sp>
    </p:spTree>
    <p:extLst>
      <p:ext uri="{BB962C8B-B14F-4D97-AF65-F5344CB8AC3E}">
        <p14:creationId xmlns:p14="http://schemas.microsoft.com/office/powerpoint/2010/main" val="88908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World Atlas of Language Structure (WALS)</a:t>
            </a:r>
            <a:endParaRPr lang="en-GB" dirty="0"/>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13</a:t>
            </a:fld>
            <a:endParaRPr lang="en-GB" dirty="0"/>
          </a:p>
        </p:txBody>
      </p:sp>
      <p:pic>
        <p:nvPicPr>
          <p:cNvPr id="1027" name="Picture 3" descr="https://lh6.googleusercontent.com/CoEVdjescX01wRTpicvh0wldzOYG53R-i1wwmMRLDaQK30lYCxs5QvkO6kVKOfeJ2zRGzZ7RQwIuOnl3Y7lOIgZkhc_rCG7JRQjDI-aVE4Q8euJOOCrMOyIh-hRxvl5DUG3qrTwOSU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06438" y="-2245863"/>
            <a:ext cx="3999361" cy="2075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3017" y="1766499"/>
            <a:ext cx="4288353" cy="1200329"/>
          </a:xfrm>
          <a:prstGeom prst="rect">
            <a:avLst/>
          </a:prstGeom>
          <a:noFill/>
        </p:spPr>
        <p:txBody>
          <a:bodyPr wrap="none" rtlCol="0">
            <a:spAutoFit/>
          </a:bodyPr>
          <a:lstStyle/>
          <a:p>
            <a:pPr marL="571500" indent="-571500">
              <a:buFont typeface="Wingdings" charset="2"/>
              <a:buChar char="Ø"/>
            </a:pPr>
            <a:r>
              <a:rPr lang="en-US" sz="3600" b="1" dirty="0" smtClean="0">
                <a:solidFill>
                  <a:schemeClr val="accent1"/>
                </a:solidFill>
              </a:rPr>
              <a:t>2,500 languages</a:t>
            </a:r>
          </a:p>
          <a:p>
            <a:pPr marL="571500" indent="-571500">
              <a:buFont typeface="Wingdings" charset="2"/>
              <a:buChar char="Ø"/>
            </a:pPr>
            <a:r>
              <a:rPr lang="en-US" sz="3600" b="1" dirty="0">
                <a:solidFill>
                  <a:schemeClr val="accent1"/>
                </a:solidFill>
              </a:rPr>
              <a:t>192 </a:t>
            </a:r>
            <a:r>
              <a:rPr lang="en-US" sz="3600" b="1" dirty="0" smtClean="0">
                <a:solidFill>
                  <a:schemeClr val="accent1"/>
                </a:solidFill>
              </a:rPr>
              <a:t>features</a:t>
            </a:r>
            <a:endParaRPr lang="en-US" sz="3600" b="1" dirty="0">
              <a:solidFill>
                <a:schemeClr val="accent1"/>
              </a:solidFill>
            </a:endParaRPr>
          </a:p>
        </p:txBody>
      </p:sp>
      <p:pic>
        <p:nvPicPr>
          <p:cNvPr id="11" name="Picture 4" descr="https://lh6.googleusercontent.com/9hUgzIIJ7cv_hYmr15iDZbadhsYjLL5iRlHtGTrPMkwOZRzyVosFFOXRLeb9rTXho31wyZKXFWQt84o21QfQdr9TSrHLXWt6CO2codEqWwfNPfzz3s_vueD-FWbxvOHqw3qkF7cUybk"/>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441370" y="1072699"/>
            <a:ext cx="7728857" cy="57853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lh4.googleusercontent.com/fb1yurs1cwXW8GZQO4n4rVspL_EyFa3Ve93M-cL-OooNi7pF23DQqS2T7xK6ube6SmIV2TqZkcJSYgJYGIvydl01aUDknUtusnVw6Okwn-REMJiIBO-abXyIijMN49fJ69dXhXcerFk"/>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38129" y="3916965"/>
            <a:ext cx="4403241" cy="27960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608815" y="6361797"/>
            <a:ext cx="6561412" cy="430887"/>
          </a:xfrm>
          <a:prstGeom prst="rect">
            <a:avLst/>
          </a:prstGeom>
          <a:noFill/>
        </p:spPr>
        <p:txBody>
          <a:bodyPr wrap="none" rtlCol="0">
            <a:spAutoFit/>
          </a:bodyPr>
          <a:lstStyle/>
          <a:p>
            <a:r>
              <a:rPr lang="en-US" sz="2200" b="1" dirty="0" smtClean="0"/>
              <a:t>Feature 81A </a:t>
            </a:r>
            <a:r>
              <a:rPr lang="mr-IN" sz="2200" b="1" dirty="0" smtClean="0"/>
              <a:t>–</a:t>
            </a:r>
            <a:r>
              <a:rPr lang="en-US" sz="2200" b="1" dirty="0" smtClean="0"/>
              <a:t> Order of Subject, Object and Verb</a:t>
            </a:r>
            <a:endParaRPr lang="en-US" sz="2200" b="1" dirty="0"/>
          </a:p>
        </p:txBody>
      </p:sp>
    </p:spTree>
    <p:extLst>
      <p:ext uri="{BB962C8B-B14F-4D97-AF65-F5344CB8AC3E}">
        <p14:creationId xmlns:p14="http://schemas.microsoft.com/office/powerpoint/2010/main" val="415915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WALS is Sparse and Skewed</a:t>
            </a:r>
            <a:endParaRPr lang="en-US" dirty="0"/>
          </a:p>
        </p:txBody>
      </p:sp>
      <p:sp>
        <p:nvSpPr>
          <p:cNvPr id="4" name="Date Placeholder 3"/>
          <p:cNvSpPr>
            <a:spLocks noGrp="1"/>
          </p:cNvSpPr>
          <p:nvPr>
            <p:ph type="dt" sz="half" idx="10"/>
          </p:nvPr>
        </p:nvSpPr>
        <p:spPr>
          <a:xfrm>
            <a:off x="5733143" y="85745"/>
            <a:ext cx="5410944" cy="176797"/>
          </a:xfrm>
        </p:spPr>
        <p:txBody>
          <a:bodyPr/>
          <a:lstStyle/>
          <a:p>
            <a:r>
              <a:rPr lang="da-DK" dirty="0"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14</a:t>
            </a:fld>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03534" y="1064425"/>
            <a:ext cx="8588466" cy="5793575"/>
          </a:xfrm>
          <a:prstGeom prst="rect">
            <a:avLst/>
          </a:prstGeom>
        </p:spPr>
      </p:pic>
      <p:sp>
        <p:nvSpPr>
          <p:cNvPr id="9" name="TextBox 8"/>
          <p:cNvSpPr txBox="1"/>
          <p:nvPr/>
        </p:nvSpPr>
        <p:spPr>
          <a:xfrm>
            <a:off x="153017" y="1766499"/>
            <a:ext cx="3777538" cy="4154984"/>
          </a:xfrm>
          <a:prstGeom prst="rect">
            <a:avLst/>
          </a:prstGeom>
          <a:noFill/>
        </p:spPr>
        <p:txBody>
          <a:bodyPr wrap="square" rtlCol="0">
            <a:spAutoFit/>
          </a:bodyPr>
          <a:lstStyle/>
          <a:p>
            <a:pPr marL="571500" indent="-571500">
              <a:buFont typeface="Wingdings" charset="2"/>
              <a:buChar char="Ø"/>
            </a:pPr>
            <a:r>
              <a:rPr lang="en-US" sz="2400" b="1" dirty="0" smtClean="0">
                <a:solidFill>
                  <a:schemeClr val="accent1"/>
                </a:solidFill>
              </a:rPr>
              <a:t>Sparse: </a:t>
            </a:r>
            <a:br>
              <a:rPr lang="en-US" sz="2400" b="1" dirty="0" smtClean="0">
                <a:solidFill>
                  <a:schemeClr val="accent1"/>
                </a:solidFill>
              </a:rPr>
            </a:br>
            <a:r>
              <a:rPr lang="en-US" sz="2400" b="1" dirty="0" smtClean="0">
                <a:solidFill>
                  <a:schemeClr val="accent1"/>
                </a:solidFill>
              </a:rPr>
              <a:t>Most languages are covered by only a handful of features</a:t>
            </a:r>
            <a:br>
              <a:rPr lang="en-US" sz="2400" b="1" dirty="0" smtClean="0">
                <a:solidFill>
                  <a:schemeClr val="accent1"/>
                </a:solidFill>
              </a:rPr>
            </a:br>
            <a:r>
              <a:rPr lang="en-US" sz="2400" b="1" dirty="0" smtClean="0">
                <a:solidFill>
                  <a:schemeClr val="accent1"/>
                </a:solidFill>
              </a:rPr>
              <a:t/>
            </a:r>
            <a:br>
              <a:rPr lang="en-US" sz="2400" b="1" dirty="0" smtClean="0">
                <a:solidFill>
                  <a:schemeClr val="accent1"/>
                </a:solidFill>
              </a:rPr>
            </a:br>
            <a:endParaRPr lang="en-US" sz="2400" b="1" dirty="0" smtClean="0">
              <a:solidFill>
                <a:schemeClr val="accent1"/>
              </a:solidFill>
            </a:endParaRPr>
          </a:p>
          <a:p>
            <a:pPr marL="571500" indent="-571500">
              <a:buFont typeface="Wingdings" charset="2"/>
              <a:buChar char="Ø"/>
            </a:pPr>
            <a:r>
              <a:rPr lang="en-US" sz="2400" b="1" dirty="0" smtClean="0">
                <a:solidFill>
                  <a:schemeClr val="accent1"/>
                </a:solidFill>
              </a:rPr>
              <a:t>Skewed: </a:t>
            </a:r>
            <a:br>
              <a:rPr lang="en-US" sz="2400" b="1" dirty="0" smtClean="0">
                <a:solidFill>
                  <a:schemeClr val="accent1"/>
                </a:solidFill>
              </a:rPr>
            </a:br>
            <a:r>
              <a:rPr lang="en-US" sz="2400" b="1" dirty="0" smtClean="0">
                <a:solidFill>
                  <a:schemeClr val="accent1"/>
                </a:solidFill>
              </a:rPr>
              <a:t>A few features have much wider coverage than others</a:t>
            </a:r>
            <a:endParaRPr lang="en-US" sz="2400" b="1" dirty="0">
              <a:solidFill>
                <a:schemeClr val="accent1"/>
              </a:solidFill>
            </a:endParaRPr>
          </a:p>
        </p:txBody>
      </p:sp>
    </p:spTree>
    <p:extLst>
      <p:ext uri="{BB962C8B-B14F-4D97-AF65-F5344CB8AC3E}">
        <p14:creationId xmlns:p14="http://schemas.microsoft.com/office/powerpoint/2010/main" val="2231414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World Atlas of Language Structure (WALS)</a:t>
            </a:r>
            <a:endParaRPr lang="en-GB" dirty="0"/>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15</a:t>
            </a:fld>
            <a:endParaRPr lang="en-GB" dirty="0"/>
          </a:p>
        </p:txBody>
      </p:sp>
      <p:pic>
        <p:nvPicPr>
          <p:cNvPr id="1027" name="Picture 3" descr="https://lh6.googleusercontent.com/CoEVdjescX01wRTpicvh0wldzOYG53R-i1wwmMRLDaQK30lYCxs5QvkO6kVKOfeJ2zRGzZ7RQwIuOnl3Y7lOIgZkhc_rCG7JRQjDI-aVE4Q8euJOOCrMOyIh-hRxvl5DUG3qrTwOSU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06438" y="-2245863"/>
            <a:ext cx="3999361" cy="2075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3017" y="1766499"/>
            <a:ext cx="4070345" cy="2308324"/>
          </a:xfrm>
          <a:prstGeom prst="rect">
            <a:avLst/>
          </a:prstGeom>
          <a:noFill/>
        </p:spPr>
        <p:txBody>
          <a:bodyPr wrap="none" rtlCol="0">
            <a:spAutoFit/>
          </a:bodyPr>
          <a:lstStyle/>
          <a:p>
            <a:pPr marL="571500" indent="-571500">
              <a:buFont typeface="Wingdings" charset="2"/>
              <a:buChar char="Ø"/>
            </a:pPr>
            <a:r>
              <a:rPr lang="en-US" sz="3600" strike="sngStrike" dirty="0" smtClean="0">
                <a:solidFill>
                  <a:schemeClr val="accent1"/>
                </a:solidFill>
              </a:rPr>
              <a:t>2,500 languages</a:t>
            </a:r>
            <a:br>
              <a:rPr lang="en-US" sz="3600" strike="sngStrike" dirty="0" smtClean="0">
                <a:solidFill>
                  <a:schemeClr val="accent1"/>
                </a:solidFill>
              </a:rPr>
            </a:br>
            <a:r>
              <a:rPr lang="en-US" sz="3600" b="1" dirty="0" smtClean="0">
                <a:solidFill>
                  <a:schemeClr val="accent1"/>
                </a:solidFill>
              </a:rPr>
              <a:t>800 languages</a:t>
            </a:r>
          </a:p>
          <a:p>
            <a:pPr marL="571500" indent="-571500">
              <a:buFont typeface="Wingdings" charset="2"/>
              <a:buChar char="Ø"/>
            </a:pPr>
            <a:r>
              <a:rPr lang="en-US" sz="3600" strike="sngStrike" dirty="0">
                <a:solidFill>
                  <a:schemeClr val="accent1"/>
                </a:solidFill>
              </a:rPr>
              <a:t>192 </a:t>
            </a:r>
            <a:r>
              <a:rPr lang="en-US" sz="3600" strike="sngStrike" dirty="0" smtClean="0">
                <a:solidFill>
                  <a:schemeClr val="accent1"/>
                </a:solidFill>
              </a:rPr>
              <a:t>features</a:t>
            </a:r>
            <a:br>
              <a:rPr lang="en-US" sz="3600" strike="sngStrike" dirty="0" smtClean="0">
                <a:solidFill>
                  <a:schemeClr val="accent1"/>
                </a:solidFill>
              </a:rPr>
            </a:br>
            <a:r>
              <a:rPr lang="en-US" sz="3600" b="1" dirty="0" smtClean="0">
                <a:solidFill>
                  <a:schemeClr val="accent1"/>
                </a:solidFill>
              </a:rPr>
              <a:t>160 features</a:t>
            </a:r>
            <a:endParaRPr lang="en-US" sz="3600" b="1" dirty="0">
              <a:solidFill>
                <a:schemeClr val="accent1"/>
              </a:solidFill>
            </a:endParaRPr>
          </a:p>
        </p:txBody>
      </p:sp>
      <p:sp>
        <p:nvSpPr>
          <p:cNvPr id="9" name="TextBox 8"/>
          <p:cNvSpPr txBox="1"/>
          <p:nvPr/>
        </p:nvSpPr>
        <p:spPr>
          <a:xfrm>
            <a:off x="1146629" y="2818649"/>
            <a:ext cx="184731" cy="646331"/>
          </a:xfrm>
          <a:prstGeom prst="rect">
            <a:avLst/>
          </a:prstGeom>
          <a:noFill/>
        </p:spPr>
        <p:txBody>
          <a:bodyPr wrap="none" rtlCol="0">
            <a:spAutoFit/>
          </a:bodyPr>
          <a:lstStyle/>
          <a:p>
            <a:endParaRPr lang="en-US" sz="3600" b="1" dirty="0">
              <a:solidFill>
                <a:schemeClr val="accent1"/>
              </a:solidFill>
            </a:endParaRPr>
          </a:p>
        </p:txBody>
      </p:sp>
      <p:pic>
        <p:nvPicPr>
          <p:cNvPr id="11" name="Picture 4" descr="https://lh6.googleusercontent.com/9hUgzIIJ7cv_hYmr15iDZbadhsYjLL5iRlHtGTrPMkwOZRzyVosFFOXRLeb9rTXho31wyZKXFWQt84o21QfQdr9TSrHLXWt6CO2codEqWwfNPfzz3s_vueD-FWbxvOHqw3qkF7cUybk"/>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441370" y="1072699"/>
            <a:ext cx="7728857" cy="57853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lh4.googleusercontent.com/fb1yurs1cwXW8GZQO4n4rVspL_EyFa3Ve93M-cL-OooNi7pF23DQqS2T7xK6ube6SmIV2TqZkcJSYgJYGIvydl01aUDknUtusnVw6Okwn-REMJiIBO-abXyIijMN49fJ69dXhXcerFk"/>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38129" y="3916965"/>
            <a:ext cx="4403241" cy="27960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608815" y="6361797"/>
            <a:ext cx="6561412" cy="430887"/>
          </a:xfrm>
          <a:prstGeom prst="rect">
            <a:avLst/>
          </a:prstGeom>
          <a:noFill/>
        </p:spPr>
        <p:txBody>
          <a:bodyPr wrap="none" rtlCol="0">
            <a:spAutoFit/>
          </a:bodyPr>
          <a:lstStyle/>
          <a:p>
            <a:r>
              <a:rPr lang="en-US" sz="2200" b="1" dirty="0" smtClean="0"/>
              <a:t>Feature 81A </a:t>
            </a:r>
            <a:r>
              <a:rPr lang="mr-IN" sz="2200" b="1" dirty="0" smtClean="0"/>
              <a:t>–</a:t>
            </a:r>
            <a:r>
              <a:rPr lang="en-US" sz="2200" b="1" dirty="0" smtClean="0"/>
              <a:t> Order of Subject, Object and Verb</a:t>
            </a:r>
            <a:endParaRPr lang="en-US" sz="2200" b="1" dirty="0"/>
          </a:p>
        </p:txBody>
      </p:sp>
    </p:spTree>
    <p:extLst>
      <p:ext uri="{BB962C8B-B14F-4D97-AF65-F5344CB8AC3E}">
        <p14:creationId xmlns:p14="http://schemas.microsoft.com/office/powerpoint/2010/main" val="889936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16</a:t>
            </a:fld>
            <a:endParaRPr lang="en-GB" dirty="0"/>
          </a:p>
        </p:txBody>
      </p:sp>
    </p:spTree>
    <p:extLst>
      <p:ext uri="{BB962C8B-B14F-4D97-AF65-F5344CB8AC3E}">
        <p14:creationId xmlns:p14="http://schemas.microsoft.com/office/powerpoint/2010/main" val="4681062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xplosion 2 2"/>
          <p:cNvSpPr/>
          <p:nvPr/>
        </p:nvSpPr>
        <p:spPr>
          <a:xfrm rot="20297226">
            <a:off x="2081337" y="2531203"/>
            <a:ext cx="8322280" cy="2976137"/>
          </a:xfrm>
          <a:prstGeom prst="irregularSeal2">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17</a:t>
            </a:fld>
            <a:endParaRPr lang="en-GB" dirty="0"/>
          </a:p>
        </p:txBody>
      </p:sp>
      <p:sp>
        <p:nvSpPr>
          <p:cNvPr id="22" name="TextBox 21"/>
          <p:cNvSpPr txBox="1"/>
          <p:nvPr/>
        </p:nvSpPr>
        <p:spPr>
          <a:xfrm rot="16200000">
            <a:off x="292664" y="3609813"/>
            <a:ext cx="1359668" cy="646331"/>
          </a:xfrm>
          <a:prstGeom prst="rect">
            <a:avLst/>
          </a:prstGeom>
          <a:noFill/>
        </p:spPr>
        <p:txBody>
          <a:bodyPr wrap="none" rtlCol="0">
            <a:spAutoFit/>
          </a:bodyPr>
          <a:lstStyle/>
          <a:p>
            <a:r>
              <a:rPr lang="en-US" sz="3600" b="1" dirty="0" smtClean="0">
                <a:solidFill>
                  <a:schemeClr val="accent4"/>
                </a:solidFill>
              </a:rPr>
              <a:t>Users</a:t>
            </a:r>
            <a:endParaRPr lang="en-US" sz="3600" b="1" dirty="0">
              <a:solidFill>
                <a:schemeClr val="accent4"/>
              </a:solidFill>
            </a:endParaRPr>
          </a:p>
        </p:txBody>
      </p:sp>
      <p:sp>
        <p:nvSpPr>
          <p:cNvPr id="23" name="TextBox 22"/>
          <p:cNvSpPr txBox="1"/>
          <p:nvPr/>
        </p:nvSpPr>
        <p:spPr>
          <a:xfrm>
            <a:off x="5393016" y="1485900"/>
            <a:ext cx="1744388" cy="646331"/>
          </a:xfrm>
          <a:prstGeom prst="rect">
            <a:avLst/>
          </a:prstGeom>
          <a:noFill/>
        </p:spPr>
        <p:txBody>
          <a:bodyPr wrap="none" rtlCol="0">
            <a:spAutoFit/>
          </a:bodyPr>
          <a:lstStyle/>
          <a:p>
            <a:r>
              <a:rPr lang="en-US" sz="3600" b="1" dirty="0" smtClean="0">
                <a:solidFill>
                  <a:schemeClr val="accent4"/>
                </a:solidFill>
              </a:rPr>
              <a:t>Movies</a:t>
            </a:r>
            <a:endParaRPr lang="en-US" sz="3600" b="1" dirty="0">
              <a:solidFill>
                <a:schemeClr val="accent4"/>
              </a:solidFill>
            </a:endParaRPr>
          </a:p>
        </p:txBody>
      </p:sp>
      <p:pic>
        <p:nvPicPr>
          <p:cNvPr id="29" name="Picture 2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3966" y="1328059"/>
            <a:ext cx="1318977" cy="689427"/>
          </a:xfrm>
          <a:prstGeom prst="rect">
            <a:avLst/>
          </a:prstGeom>
        </p:spPr>
      </p:pic>
      <p:sp>
        <p:nvSpPr>
          <p:cNvPr id="8" name="TextBox 7"/>
          <p:cNvSpPr txBox="1"/>
          <p:nvPr/>
        </p:nvSpPr>
        <p:spPr>
          <a:xfrm rot="20140505">
            <a:off x="3552775" y="3572072"/>
            <a:ext cx="5194051" cy="830997"/>
          </a:xfrm>
          <a:prstGeom prst="rect">
            <a:avLst/>
          </a:prstGeom>
          <a:noFill/>
          <a:effectLst>
            <a:glow>
              <a:schemeClr val="accent1"/>
            </a:glow>
            <a:softEdge rad="0"/>
          </a:effectLst>
        </p:spPr>
        <p:txBody>
          <a:bodyPr wrap="none" rtlCol="0">
            <a:spAutoFit/>
          </a:bodyPr>
          <a:lstStyle/>
          <a:p>
            <a:r>
              <a:rPr lang="en-US" sz="4800" b="1" dirty="0" smtClean="0">
                <a:solidFill>
                  <a:schemeClr val="accent4"/>
                </a:solidFill>
              </a:rPr>
              <a:t>Netflix Challenge</a:t>
            </a:r>
            <a:endParaRPr lang="en-US" sz="4800" b="1" dirty="0">
              <a:solidFill>
                <a:schemeClr val="accent4"/>
              </a:solidFill>
            </a:endParaRP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805937">
            <a:off x="190703" y="1440949"/>
            <a:ext cx="2209923" cy="1243082"/>
          </a:xfrm>
          <a:prstGeom prst="rect">
            <a:avLst/>
          </a:prstGeom>
        </p:spPr>
      </p:pic>
    </p:spTree>
    <p:extLst>
      <p:ext uri="{BB962C8B-B14F-4D97-AF65-F5344CB8AC3E}">
        <p14:creationId xmlns:p14="http://schemas.microsoft.com/office/powerpoint/2010/main" val="1228139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18</a:t>
            </a:fld>
            <a:endParaRPr lang="en-GB" dirty="0"/>
          </a:p>
        </p:txBody>
      </p:sp>
      <p:sp>
        <p:nvSpPr>
          <p:cNvPr id="22" name="TextBox 21"/>
          <p:cNvSpPr txBox="1"/>
          <p:nvPr/>
        </p:nvSpPr>
        <p:spPr>
          <a:xfrm rot="16200000">
            <a:off x="2544184" y="3979611"/>
            <a:ext cx="1359668" cy="646331"/>
          </a:xfrm>
          <a:prstGeom prst="rect">
            <a:avLst/>
          </a:prstGeom>
          <a:noFill/>
        </p:spPr>
        <p:txBody>
          <a:bodyPr wrap="none" rtlCol="0">
            <a:spAutoFit/>
          </a:bodyPr>
          <a:lstStyle/>
          <a:p>
            <a:r>
              <a:rPr lang="en-US" sz="3600" b="1" dirty="0" smtClean="0">
                <a:solidFill>
                  <a:schemeClr val="accent4"/>
                </a:solidFill>
              </a:rPr>
              <a:t>Users</a:t>
            </a:r>
            <a:endParaRPr lang="en-US" sz="3600" b="1" dirty="0">
              <a:solidFill>
                <a:schemeClr val="accent4"/>
              </a:solidFill>
            </a:endParaRPr>
          </a:p>
        </p:txBody>
      </p:sp>
      <p:pic>
        <p:nvPicPr>
          <p:cNvPr id="29" name="Picture 2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3966" y="1328059"/>
            <a:ext cx="1318977" cy="689427"/>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805937">
            <a:off x="190703" y="1440949"/>
            <a:ext cx="2209923" cy="1243082"/>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6935" y="3195724"/>
            <a:ext cx="794165" cy="79416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5921" y="3961438"/>
            <a:ext cx="794165" cy="794165"/>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07935" y="4697016"/>
            <a:ext cx="794165" cy="794165"/>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6202" y="5472979"/>
            <a:ext cx="794165" cy="794165"/>
          </a:xfrm>
          <a:prstGeom prst="rect">
            <a:avLst/>
          </a:prstGeom>
        </p:spPr>
      </p:pic>
      <p:pic>
        <p:nvPicPr>
          <p:cNvPr id="17" name="Picture 16"/>
          <p:cNvPicPr>
            <a:picLocks noChangeAspect="1"/>
          </p:cNvPicPr>
          <p:nvPr/>
        </p:nvPicPr>
        <p:blipFill>
          <a:blip r:embed="rId6">
            <a:duotone>
              <a:schemeClr val="accent5">
                <a:shade val="45000"/>
                <a:satMod val="135000"/>
              </a:schemeClr>
              <a:prstClr val="white"/>
            </a:duotone>
          </a:blip>
          <a:stretch>
            <a:fillRect/>
          </a:stretch>
        </p:blipFill>
        <p:spPr>
          <a:xfrm rot="10432681">
            <a:off x="7386677" y="2500521"/>
            <a:ext cx="3220695" cy="923181"/>
          </a:xfrm>
          <a:prstGeom prst="rect">
            <a:avLst/>
          </a:prstGeom>
        </p:spPr>
      </p:pic>
      <p:pic>
        <p:nvPicPr>
          <p:cNvPr id="18" name="Picture 17"/>
          <p:cNvPicPr>
            <a:picLocks noChangeAspect="1"/>
          </p:cNvPicPr>
          <p:nvPr/>
        </p:nvPicPr>
        <p:blipFill>
          <a:blip r:embed="rId7"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21422454">
            <a:off x="4788877" y="2697727"/>
            <a:ext cx="3256030" cy="578834"/>
          </a:xfrm>
          <a:prstGeom prst="rect">
            <a:avLst/>
          </a:prstGeom>
        </p:spPr>
      </p:pic>
      <p:sp>
        <p:nvSpPr>
          <p:cNvPr id="51" name="TextBox 50"/>
          <p:cNvSpPr txBox="1"/>
          <p:nvPr/>
        </p:nvSpPr>
        <p:spPr>
          <a:xfrm rot="16200000">
            <a:off x="-273740" y="4480034"/>
            <a:ext cx="1069716" cy="553998"/>
          </a:xfrm>
          <a:prstGeom prst="rect">
            <a:avLst/>
          </a:prstGeom>
          <a:noFill/>
        </p:spPr>
        <p:txBody>
          <a:bodyPr wrap="none" rtlCol="0">
            <a:spAutoFit/>
          </a:bodyPr>
          <a:lstStyle/>
          <a:p>
            <a:pPr algn="l" defTabSz="457200" eaLnBrk="1" hangingPunct="1">
              <a:spcBef>
                <a:spcPct val="0"/>
              </a:spcBef>
              <a:buClrTx/>
              <a:buSzTx/>
              <a:buFontTx/>
              <a:buNone/>
            </a:pPr>
            <a:r>
              <a:rPr lang="en-US" sz="3000" b="1" dirty="0" smtClean="0">
                <a:solidFill>
                  <a:srgbClr val="37AAED"/>
                </a:solidFill>
                <a:latin typeface="Calibri"/>
                <a:ea typeface="ＭＳ Ｐゴシック" charset="0"/>
                <a:cs typeface="Times New Roman"/>
                <a:sym typeface="Arial"/>
                <a:rtl val="0"/>
              </a:rPr>
              <a:t>Users</a:t>
            </a:r>
            <a:endParaRPr lang="en-US" sz="3000" b="1" dirty="0">
              <a:solidFill>
                <a:srgbClr val="37AAED"/>
              </a:solidFill>
              <a:latin typeface="Calibri"/>
              <a:ea typeface="ＭＳ Ｐゴシック" charset="0"/>
              <a:cs typeface="Times New Roman"/>
              <a:sym typeface="Arial"/>
              <a:rtl val="0"/>
            </a:endParaRPr>
          </a:p>
        </p:txBody>
      </p:sp>
      <p:sp>
        <p:nvSpPr>
          <p:cNvPr id="52" name="TextBox 51"/>
          <p:cNvSpPr txBox="1"/>
          <p:nvPr/>
        </p:nvSpPr>
        <p:spPr>
          <a:xfrm>
            <a:off x="6527806" y="1065694"/>
            <a:ext cx="1352486" cy="553998"/>
          </a:xfrm>
          <a:prstGeom prst="rect">
            <a:avLst/>
          </a:prstGeom>
          <a:noFill/>
        </p:spPr>
        <p:txBody>
          <a:bodyPr wrap="none" rtlCol="0">
            <a:spAutoFit/>
          </a:bodyPr>
          <a:lstStyle/>
          <a:p>
            <a:pPr algn="l" defTabSz="457200" eaLnBrk="1" hangingPunct="1">
              <a:spcBef>
                <a:spcPct val="0"/>
              </a:spcBef>
              <a:buClrTx/>
              <a:buSzTx/>
              <a:buFontTx/>
              <a:buNone/>
            </a:pPr>
            <a:r>
              <a:rPr lang="en-US" sz="3000" b="1" dirty="0" smtClean="0">
                <a:solidFill>
                  <a:srgbClr val="FF0000"/>
                </a:solidFill>
                <a:latin typeface="Calibri"/>
                <a:ea typeface="ＭＳ Ｐゴシック" charset="0"/>
                <a:cs typeface="Times New Roman"/>
                <a:sym typeface="Arial"/>
                <a:rtl val="0"/>
              </a:rPr>
              <a:t>Movies</a:t>
            </a:r>
            <a:endParaRPr lang="en-US" sz="3000" b="1" dirty="0">
              <a:solidFill>
                <a:srgbClr val="FF0000"/>
              </a:solidFill>
              <a:latin typeface="Calibri"/>
              <a:ea typeface="ＭＳ Ｐゴシック" charset="0"/>
              <a:cs typeface="Times New Roman"/>
              <a:sym typeface="Arial"/>
              <a:rtl val="0"/>
            </a:endParaRPr>
          </a:p>
        </p:txBody>
      </p:sp>
      <p:sp>
        <p:nvSpPr>
          <p:cNvPr id="61" name="TextBox 60"/>
          <p:cNvSpPr txBox="1"/>
          <p:nvPr/>
        </p:nvSpPr>
        <p:spPr>
          <a:xfrm>
            <a:off x="6527806" y="4354596"/>
            <a:ext cx="1357808" cy="553998"/>
          </a:xfrm>
          <a:prstGeom prst="rect">
            <a:avLst/>
          </a:prstGeom>
          <a:noFill/>
        </p:spPr>
        <p:txBody>
          <a:bodyPr wrap="none" rtlCol="0">
            <a:spAutoFit/>
          </a:bodyPr>
          <a:lstStyle/>
          <a:p>
            <a:pPr algn="l" defTabSz="457200" eaLnBrk="1" hangingPunct="1">
              <a:spcBef>
                <a:spcPct val="0"/>
              </a:spcBef>
              <a:buClrTx/>
              <a:buSzTx/>
              <a:buFontTx/>
              <a:buNone/>
            </a:pPr>
            <a:r>
              <a:rPr lang="en-US" sz="3000" b="1" dirty="0" smtClean="0">
                <a:solidFill>
                  <a:srgbClr val="7030A0"/>
                </a:solidFill>
                <a:latin typeface="Calibri"/>
                <a:ea typeface="ＭＳ Ｐゴシック" charset="0"/>
                <a:cs typeface="Times New Roman"/>
                <a:sym typeface="Arial"/>
                <a:rtl val="0"/>
              </a:rPr>
              <a:t>Ratings</a:t>
            </a:r>
            <a:endParaRPr lang="en-US" sz="3000" b="1" dirty="0">
              <a:solidFill>
                <a:srgbClr val="7030A0"/>
              </a:solidFill>
              <a:latin typeface="Calibri"/>
              <a:ea typeface="ＭＳ Ｐゴシック" charset="0"/>
              <a:cs typeface="Times New Roman"/>
              <a:sym typeface="Arial"/>
              <a:rtl val="0"/>
            </a:endParaRPr>
          </a:p>
        </p:txBody>
      </p:sp>
    </p:spTree>
    <p:extLst>
      <p:ext uri="{BB962C8B-B14F-4D97-AF65-F5344CB8AC3E}">
        <p14:creationId xmlns:p14="http://schemas.microsoft.com/office/powerpoint/2010/main" val="18989969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19</a:t>
            </a:fld>
            <a:endParaRPr lang="en-GB" dirty="0"/>
          </a:p>
        </p:txBody>
      </p:sp>
      <p:sp>
        <p:nvSpPr>
          <p:cNvPr id="22" name="TextBox 21"/>
          <p:cNvSpPr txBox="1"/>
          <p:nvPr/>
        </p:nvSpPr>
        <p:spPr>
          <a:xfrm rot="16200000">
            <a:off x="2544184" y="3979611"/>
            <a:ext cx="1359668" cy="646331"/>
          </a:xfrm>
          <a:prstGeom prst="rect">
            <a:avLst/>
          </a:prstGeom>
          <a:noFill/>
        </p:spPr>
        <p:txBody>
          <a:bodyPr wrap="none" rtlCol="0">
            <a:spAutoFit/>
          </a:bodyPr>
          <a:lstStyle/>
          <a:p>
            <a:r>
              <a:rPr lang="en-US" sz="3600" b="1" dirty="0" smtClean="0">
                <a:solidFill>
                  <a:schemeClr val="accent4"/>
                </a:solidFill>
              </a:rPr>
              <a:t>Users</a:t>
            </a:r>
            <a:endParaRPr lang="en-US" sz="3600" b="1" dirty="0">
              <a:solidFill>
                <a:schemeClr val="accent4"/>
              </a:solidFill>
            </a:endParaRPr>
          </a:p>
        </p:txBody>
      </p:sp>
      <p:pic>
        <p:nvPicPr>
          <p:cNvPr id="29" name="Picture 2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3966" y="1328059"/>
            <a:ext cx="1318977" cy="689427"/>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805937">
            <a:off x="190703" y="1440949"/>
            <a:ext cx="2209923" cy="1243082"/>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6935" y="3195724"/>
            <a:ext cx="794165" cy="79416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5921" y="3961438"/>
            <a:ext cx="794165" cy="794165"/>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07935" y="4697016"/>
            <a:ext cx="794165" cy="794165"/>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6202" y="5472979"/>
            <a:ext cx="794165" cy="794165"/>
          </a:xfrm>
          <a:prstGeom prst="rect">
            <a:avLst/>
          </a:prstGeom>
        </p:spPr>
      </p:pic>
      <p:pic>
        <p:nvPicPr>
          <p:cNvPr id="17" name="Picture 16"/>
          <p:cNvPicPr>
            <a:picLocks noChangeAspect="1"/>
          </p:cNvPicPr>
          <p:nvPr/>
        </p:nvPicPr>
        <p:blipFill>
          <a:blip r:embed="rId6">
            <a:duotone>
              <a:schemeClr val="accent5">
                <a:shade val="45000"/>
                <a:satMod val="135000"/>
              </a:schemeClr>
              <a:prstClr val="white"/>
            </a:duotone>
          </a:blip>
          <a:stretch>
            <a:fillRect/>
          </a:stretch>
        </p:blipFill>
        <p:spPr>
          <a:xfrm rot="10432681">
            <a:off x="7386677" y="2500521"/>
            <a:ext cx="3220695" cy="923181"/>
          </a:xfrm>
          <a:prstGeom prst="rect">
            <a:avLst/>
          </a:prstGeom>
        </p:spPr>
      </p:pic>
      <p:pic>
        <p:nvPicPr>
          <p:cNvPr id="18" name="Picture 17"/>
          <p:cNvPicPr>
            <a:picLocks noChangeAspect="1"/>
          </p:cNvPicPr>
          <p:nvPr/>
        </p:nvPicPr>
        <p:blipFill>
          <a:blip r:embed="rId7"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21422454">
            <a:off x="4788877" y="2697727"/>
            <a:ext cx="3256030" cy="578834"/>
          </a:xfrm>
          <a:prstGeom prst="rect">
            <a:avLst/>
          </a:prstGeom>
        </p:spPr>
      </p:pic>
      <p:sp>
        <p:nvSpPr>
          <p:cNvPr id="19" name="TextBox 18"/>
          <p:cNvSpPr txBox="1"/>
          <p:nvPr/>
        </p:nvSpPr>
        <p:spPr>
          <a:xfrm>
            <a:off x="4893641" y="3468545"/>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0" name="TextBox 19"/>
          <p:cNvSpPr txBox="1"/>
          <p:nvPr/>
        </p:nvSpPr>
        <p:spPr>
          <a:xfrm>
            <a:off x="5757947" y="3485248"/>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1" name="TextBox 20"/>
          <p:cNvSpPr txBox="1"/>
          <p:nvPr/>
        </p:nvSpPr>
        <p:spPr>
          <a:xfrm>
            <a:off x="6868142" y="3468545"/>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19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4" name="TextBox 23"/>
          <p:cNvSpPr txBox="1"/>
          <p:nvPr/>
        </p:nvSpPr>
        <p:spPr>
          <a:xfrm>
            <a:off x="7806569" y="346854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5" name="TextBox 24"/>
          <p:cNvSpPr txBox="1"/>
          <p:nvPr/>
        </p:nvSpPr>
        <p:spPr>
          <a:xfrm>
            <a:off x="4893641" y="407194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-36</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6" name="TextBox 25"/>
          <p:cNvSpPr txBox="1"/>
          <p:nvPr/>
        </p:nvSpPr>
        <p:spPr>
          <a:xfrm>
            <a:off x="5740600" y="4082618"/>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67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7" name="TextBox 26"/>
          <p:cNvSpPr txBox="1"/>
          <p:nvPr/>
        </p:nvSpPr>
        <p:spPr>
          <a:xfrm>
            <a:off x="6850984" y="409505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8" name="TextBox 27"/>
          <p:cNvSpPr txBox="1"/>
          <p:nvPr/>
        </p:nvSpPr>
        <p:spPr>
          <a:xfrm>
            <a:off x="7790260" y="409505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0" name="TextBox 29"/>
          <p:cNvSpPr txBox="1"/>
          <p:nvPr/>
        </p:nvSpPr>
        <p:spPr>
          <a:xfrm>
            <a:off x="4868474" y="4826379"/>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2" name="TextBox 31"/>
          <p:cNvSpPr txBox="1"/>
          <p:nvPr/>
        </p:nvSpPr>
        <p:spPr>
          <a:xfrm>
            <a:off x="6815038" y="4813609"/>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3" name="TextBox 32"/>
          <p:cNvSpPr txBox="1"/>
          <p:nvPr/>
        </p:nvSpPr>
        <p:spPr>
          <a:xfrm>
            <a:off x="7806569" y="4826379"/>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12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4" name="TextBox 33"/>
          <p:cNvSpPr txBox="1"/>
          <p:nvPr/>
        </p:nvSpPr>
        <p:spPr>
          <a:xfrm>
            <a:off x="5679771"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6" name="TextBox 35"/>
          <p:cNvSpPr txBox="1"/>
          <p:nvPr/>
        </p:nvSpPr>
        <p:spPr>
          <a:xfrm>
            <a:off x="4868474"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-52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7" name="TextBox 36"/>
          <p:cNvSpPr txBox="1"/>
          <p:nvPr/>
        </p:nvSpPr>
        <p:spPr>
          <a:xfrm>
            <a:off x="6767750"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8" name="TextBox 37"/>
          <p:cNvSpPr txBox="1"/>
          <p:nvPr/>
        </p:nvSpPr>
        <p:spPr>
          <a:xfrm>
            <a:off x="8741342" y="3468544"/>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-20</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9" name="TextBox 38"/>
          <p:cNvSpPr txBox="1"/>
          <p:nvPr/>
        </p:nvSpPr>
        <p:spPr>
          <a:xfrm>
            <a:off x="8879676" y="4095053"/>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-5</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1" name="TextBox 40"/>
          <p:cNvSpPr txBox="1"/>
          <p:nvPr/>
        </p:nvSpPr>
        <p:spPr>
          <a:xfrm>
            <a:off x="8891018" y="5577202"/>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2" name="TextBox 41"/>
          <p:cNvSpPr txBox="1"/>
          <p:nvPr/>
        </p:nvSpPr>
        <p:spPr>
          <a:xfrm>
            <a:off x="9827973" y="3458310"/>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a:solidFill>
                  <a:srgbClr val="7030A0"/>
                </a:solidFill>
                <a:latin typeface="Calibri" charset="0"/>
                <a:ea typeface="ＭＳ Ｐゴシック" charset="0"/>
                <a:cs typeface="ＭＳ Ｐゴシック" charset="0"/>
                <a:sym typeface="Arial"/>
                <a:rtl val="0"/>
              </a:rPr>
              <a:t>2</a:t>
            </a:r>
            <a:r>
              <a:rPr lang="en-US" sz="2400" dirty="0" smtClean="0">
                <a:solidFill>
                  <a:srgbClr val="7030A0"/>
                </a:solidFill>
                <a:latin typeface="Calibri" charset="0"/>
                <a:ea typeface="ＭＳ Ｐゴシック" charset="0"/>
                <a:cs typeface="ＭＳ Ｐゴシック" charset="0"/>
                <a:sym typeface="Arial"/>
                <a:rtl val="0"/>
              </a:rPr>
              <a:t>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4" name="TextBox 43"/>
          <p:cNvSpPr txBox="1"/>
          <p:nvPr/>
        </p:nvSpPr>
        <p:spPr>
          <a:xfrm>
            <a:off x="9774869" y="480337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a:solidFill>
                  <a:srgbClr val="7030A0"/>
                </a:solidFill>
                <a:latin typeface="Calibri" charset="0"/>
                <a:ea typeface="ＭＳ Ｐゴシック" charset="0"/>
                <a:cs typeface="ＭＳ Ｐゴシック" charset="0"/>
                <a:sym typeface="Arial"/>
                <a:rtl val="0"/>
              </a:rPr>
              <a:t>1</a:t>
            </a:r>
            <a:r>
              <a:rPr lang="en-US" sz="2400" dirty="0" smtClean="0">
                <a:solidFill>
                  <a:srgbClr val="7030A0"/>
                </a:solidFill>
                <a:latin typeface="Calibri" charset="0"/>
                <a:ea typeface="ＭＳ Ｐゴシック" charset="0"/>
                <a:cs typeface="ＭＳ Ｐゴシック" charset="0"/>
                <a:sym typeface="Arial"/>
                <a:rtl val="0"/>
              </a:rPr>
              <a:t>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5" name="TextBox 44"/>
          <p:cNvSpPr txBox="1"/>
          <p:nvPr/>
        </p:nvSpPr>
        <p:spPr>
          <a:xfrm>
            <a:off x="9883073" y="5566968"/>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a:t>
            </a:r>
            <a:endParaRPr lang="en-US" sz="2400" dirty="0">
              <a:solidFill>
                <a:srgbClr val="7030A0"/>
              </a:solidFill>
              <a:latin typeface="Calibri" charset="0"/>
              <a:ea typeface="ＭＳ Ｐゴシック" charset="0"/>
              <a:cs typeface="ＭＳ Ｐゴシック" charset="0"/>
              <a:sym typeface="Arial"/>
              <a:rtl val="0"/>
            </a:endParaRPr>
          </a:p>
        </p:txBody>
      </p:sp>
      <p:sp>
        <p:nvSpPr>
          <p:cNvPr id="51" name="TextBox 50"/>
          <p:cNvSpPr txBox="1"/>
          <p:nvPr/>
        </p:nvSpPr>
        <p:spPr>
          <a:xfrm rot="16200000">
            <a:off x="-267877" y="4480034"/>
            <a:ext cx="105798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37AAED"/>
                </a:solidFill>
                <a:latin typeface="Calibri"/>
                <a:ea typeface="ＭＳ Ｐゴシック" charset="0"/>
                <a:cs typeface="Times New Roman"/>
                <a:sym typeface="Arial"/>
                <a:rtl val="0"/>
              </a:rPr>
              <a:t>Users</a:t>
            </a:r>
            <a:endParaRPr lang="en-US" sz="3000" dirty="0">
              <a:solidFill>
                <a:srgbClr val="37AAED"/>
              </a:solidFill>
              <a:latin typeface="Calibri"/>
              <a:ea typeface="ＭＳ Ｐゴシック" charset="0"/>
              <a:cs typeface="Times New Roman"/>
              <a:sym typeface="Arial"/>
              <a:rtl val="0"/>
            </a:endParaRPr>
          </a:p>
        </p:txBody>
      </p:sp>
      <p:sp>
        <p:nvSpPr>
          <p:cNvPr id="52" name="TextBox 51"/>
          <p:cNvSpPr txBox="1"/>
          <p:nvPr/>
        </p:nvSpPr>
        <p:spPr>
          <a:xfrm>
            <a:off x="6527806" y="1065694"/>
            <a:ext cx="1352486" cy="553998"/>
          </a:xfrm>
          <a:prstGeom prst="rect">
            <a:avLst/>
          </a:prstGeom>
          <a:noFill/>
        </p:spPr>
        <p:txBody>
          <a:bodyPr wrap="none" rtlCol="0">
            <a:spAutoFit/>
          </a:bodyPr>
          <a:lstStyle/>
          <a:p>
            <a:pPr algn="l" defTabSz="457200" eaLnBrk="1" hangingPunct="1">
              <a:spcBef>
                <a:spcPct val="0"/>
              </a:spcBef>
              <a:buClrTx/>
              <a:buSzTx/>
              <a:buFontTx/>
              <a:buNone/>
            </a:pPr>
            <a:r>
              <a:rPr lang="en-US" sz="3000" b="1" dirty="0" smtClean="0">
                <a:solidFill>
                  <a:srgbClr val="FF0000"/>
                </a:solidFill>
                <a:latin typeface="Calibri"/>
                <a:ea typeface="ＭＳ Ｐゴシック" charset="0"/>
                <a:cs typeface="Times New Roman"/>
                <a:sym typeface="Arial"/>
                <a:rtl val="0"/>
              </a:rPr>
              <a:t>Movies</a:t>
            </a:r>
            <a:endParaRPr lang="en-US" sz="3000" b="1" dirty="0">
              <a:solidFill>
                <a:srgbClr val="FF0000"/>
              </a:solidFill>
              <a:latin typeface="Calibri"/>
              <a:ea typeface="ＭＳ Ｐゴシック" charset="0"/>
              <a:cs typeface="Times New Roman"/>
              <a:sym typeface="Arial"/>
              <a:rtl val="0"/>
            </a:endParaRPr>
          </a:p>
        </p:txBody>
      </p:sp>
    </p:spTree>
    <p:extLst>
      <p:ext uri="{BB962C8B-B14F-4D97-AF65-F5344CB8AC3E}">
        <p14:creationId xmlns:p14="http://schemas.microsoft.com/office/powerpoint/2010/main" val="18493749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Languages are different</a:t>
            </a:r>
            <a:endParaRPr lang="en-GB" dirty="0"/>
          </a:p>
        </p:txBody>
      </p:sp>
      <p:sp>
        <p:nvSpPr>
          <p:cNvPr id="6" name="Date Placeholder 5"/>
          <p:cNvSpPr>
            <a:spLocks noGrp="1"/>
          </p:cNvSpPr>
          <p:nvPr>
            <p:ph type="dt" sz="half" idx="10"/>
          </p:nvPr>
        </p:nvSpPr>
        <p:spPr>
          <a:xfrm>
            <a:off x="5742709" y="85745"/>
            <a:ext cx="5401378"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2</a:t>
            </a:fld>
            <a:endParaRPr lang="en-GB"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27318" y="1414675"/>
            <a:ext cx="7146454" cy="4905742"/>
          </a:xfrm>
          <a:prstGeom prst="rect">
            <a:avLst/>
          </a:prstGeom>
        </p:spPr>
      </p:pic>
    </p:spTree>
    <p:extLst>
      <p:ext uri="{BB962C8B-B14F-4D97-AF65-F5344CB8AC3E}">
        <p14:creationId xmlns:p14="http://schemas.microsoft.com/office/powerpoint/2010/main" val="31631090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20</a:t>
            </a:fld>
            <a:endParaRPr lang="en-GB" dirty="0"/>
          </a:p>
        </p:txBody>
      </p:sp>
      <p:sp>
        <p:nvSpPr>
          <p:cNvPr id="22" name="TextBox 21"/>
          <p:cNvSpPr txBox="1"/>
          <p:nvPr/>
        </p:nvSpPr>
        <p:spPr>
          <a:xfrm rot="16200000">
            <a:off x="2544184" y="3979611"/>
            <a:ext cx="1359668" cy="646331"/>
          </a:xfrm>
          <a:prstGeom prst="rect">
            <a:avLst/>
          </a:prstGeom>
          <a:noFill/>
        </p:spPr>
        <p:txBody>
          <a:bodyPr wrap="none" rtlCol="0">
            <a:spAutoFit/>
          </a:bodyPr>
          <a:lstStyle/>
          <a:p>
            <a:r>
              <a:rPr lang="en-US" sz="3600" b="1" dirty="0" smtClean="0">
                <a:solidFill>
                  <a:schemeClr val="accent4"/>
                </a:solidFill>
              </a:rPr>
              <a:t>Users</a:t>
            </a:r>
            <a:endParaRPr lang="en-US" sz="3600" b="1" dirty="0">
              <a:solidFill>
                <a:schemeClr val="accent4"/>
              </a:solidFill>
            </a:endParaRPr>
          </a:p>
        </p:txBody>
      </p:sp>
      <p:pic>
        <p:nvPicPr>
          <p:cNvPr id="29" name="Picture 2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3966" y="1328059"/>
            <a:ext cx="1318977" cy="689427"/>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805937">
            <a:off x="190703" y="1440949"/>
            <a:ext cx="2209923" cy="1243082"/>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6935" y="3195724"/>
            <a:ext cx="794165" cy="79416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5921" y="3961438"/>
            <a:ext cx="794165" cy="794165"/>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07935" y="4697016"/>
            <a:ext cx="794165" cy="794165"/>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6202" y="5472979"/>
            <a:ext cx="794165" cy="794165"/>
          </a:xfrm>
          <a:prstGeom prst="rect">
            <a:avLst/>
          </a:prstGeom>
        </p:spPr>
      </p:pic>
      <p:pic>
        <p:nvPicPr>
          <p:cNvPr id="17" name="Picture 16"/>
          <p:cNvPicPr>
            <a:picLocks noChangeAspect="1"/>
          </p:cNvPicPr>
          <p:nvPr/>
        </p:nvPicPr>
        <p:blipFill>
          <a:blip r:embed="rId6">
            <a:duotone>
              <a:schemeClr val="accent5">
                <a:shade val="45000"/>
                <a:satMod val="135000"/>
              </a:schemeClr>
              <a:prstClr val="white"/>
            </a:duotone>
          </a:blip>
          <a:stretch>
            <a:fillRect/>
          </a:stretch>
        </p:blipFill>
        <p:spPr>
          <a:xfrm rot="10432681">
            <a:off x="7386677" y="2500521"/>
            <a:ext cx="3220695" cy="923181"/>
          </a:xfrm>
          <a:prstGeom prst="rect">
            <a:avLst/>
          </a:prstGeom>
        </p:spPr>
      </p:pic>
      <p:pic>
        <p:nvPicPr>
          <p:cNvPr id="18" name="Picture 17"/>
          <p:cNvPicPr>
            <a:picLocks noChangeAspect="1"/>
          </p:cNvPicPr>
          <p:nvPr/>
        </p:nvPicPr>
        <p:blipFill>
          <a:blip r:embed="rId7"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21422454">
            <a:off x="4788877" y="2697727"/>
            <a:ext cx="3256030" cy="578834"/>
          </a:xfrm>
          <a:prstGeom prst="rect">
            <a:avLst/>
          </a:prstGeom>
        </p:spPr>
      </p:pic>
      <p:sp>
        <p:nvSpPr>
          <p:cNvPr id="19" name="TextBox 18"/>
          <p:cNvSpPr txBox="1"/>
          <p:nvPr/>
        </p:nvSpPr>
        <p:spPr>
          <a:xfrm>
            <a:off x="4893641" y="3468545"/>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0" name="TextBox 19"/>
          <p:cNvSpPr txBox="1"/>
          <p:nvPr/>
        </p:nvSpPr>
        <p:spPr>
          <a:xfrm>
            <a:off x="5757947" y="3485248"/>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1" name="TextBox 20"/>
          <p:cNvSpPr txBox="1"/>
          <p:nvPr/>
        </p:nvSpPr>
        <p:spPr>
          <a:xfrm>
            <a:off x="6868142" y="3468545"/>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19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4" name="TextBox 23"/>
          <p:cNvSpPr txBox="1"/>
          <p:nvPr/>
        </p:nvSpPr>
        <p:spPr>
          <a:xfrm>
            <a:off x="7806569" y="346854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5" name="TextBox 24"/>
          <p:cNvSpPr txBox="1"/>
          <p:nvPr/>
        </p:nvSpPr>
        <p:spPr>
          <a:xfrm>
            <a:off x="4893641" y="407194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-36</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6" name="TextBox 25"/>
          <p:cNvSpPr txBox="1"/>
          <p:nvPr/>
        </p:nvSpPr>
        <p:spPr>
          <a:xfrm>
            <a:off x="5740600" y="4082618"/>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67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7" name="TextBox 26"/>
          <p:cNvSpPr txBox="1"/>
          <p:nvPr/>
        </p:nvSpPr>
        <p:spPr>
          <a:xfrm>
            <a:off x="6850984" y="409505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8" name="TextBox 27"/>
          <p:cNvSpPr txBox="1"/>
          <p:nvPr/>
        </p:nvSpPr>
        <p:spPr>
          <a:xfrm>
            <a:off x="7790260" y="409505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0" name="TextBox 29"/>
          <p:cNvSpPr txBox="1"/>
          <p:nvPr/>
        </p:nvSpPr>
        <p:spPr>
          <a:xfrm>
            <a:off x="4868474" y="4826379"/>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2" name="TextBox 31"/>
          <p:cNvSpPr txBox="1"/>
          <p:nvPr/>
        </p:nvSpPr>
        <p:spPr>
          <a:xfrm>
            <a:off x="6815038" y="4813609"/>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3" name="TextBox 32"/>
          <p:cNvSpPr txBox="1"/>
          <p:nvPr/>
        </p:nvSpPr>
        <p:spPr>
          <a:xfrm>
            <a:off x="7806569" y="4826379"/>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12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4" name="TextBox 33"/>
          <p:cNvSpPr txBox="1"/>
          <p:nvPr/>
        </p:nvSpPr>
        <p:spPr>
          <a:xfrm>
            <a:off x="5679771"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6" name="TextBox 35"/>
          <p:cNvSpPr txBox="1"/>
          <p:nvPr/>
        </p:nvSpPr>
        <p:spPr>
          <a:xfrm>
            <a:off x="4868474"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-52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7" name="TextBox 36"/>
          <p:cNvSpPr txBox="1"/>
          <p:nvPr/>
        </p:nvSpPr>
        <p:spPr>
          <a:xfrm>
            <a:off x="6767750"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8" name="TextBox 37"/>
          <p:cNvSpPr txBox="1"/>
          <p:nvPr/>
        </p:nvSpPr>
        <p:spPr>
          <a:xfrm>
            <a:off x="8741342" y="3468544"/>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-20</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9" name="TextBox 38"/>
          <p:cNvSpPr txBox="1"/>
          <p:nvPr/>
        </p:nvSpPr>
        <p:spPr>
          <a:xfrm>
            <a:off x="8879676" y="4095053"/>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-5</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1" name="TextBox 40"/>
          <p:cNvSpPr txBox="1"/>
          <p:nvPr/>
        </p:nvSpPr>
        <p:spPr>
          <a:xfrm>
            <a:off x="8891018" y="5577202"/>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2" name="TextBox 41"/>
          <p:cNvSpPr txBox="1"/>
          <p:nvPr/>
        </p:nvSpPr>
        <p:spPr>
          <a:xfrm>
            <a:off x="9827973" y="3458310"/>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a:solidFill>
                  <a:srgbClr val="7030A0"/>
                </a:solidFill>
                <a:latin typeface="Calibri" charset="0"/>
                <a:ea typeface="ＭＳ Ｐゴシック" charset="0"/>
                <a:cs typeface="ＭＳ Ｐゴシック" charset="0"/>
                <a:sym typeface="Arial"/>
                <a:rtl val="0"/>
              </a:rPr>
              <a:t>2</a:t>
            </a:r>
            <a:r>
              <a:rPr lang="en-US" sz="2400" dirty="0" smtClean="0">
                <a:solidFill>
                  <a:srgbClr val="7030A0"/>
                </a:solidFill>
                <a:latin typeface="Calibri" charset="0"/>
                <a:ea typeface="ＭＳ Ｐゴシック" charset="0"/>
                <a:cs typeface="ＭＳ Ｐゴシック" charset="0"/>
                <a:sym typeface="Arial"/>
                <a:rtl val="0"/>
              </a:rPr>
              <a:t>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4" name="TextBox 43"/>
          <p:cNvSpPr txBox="1"/>
          <p:nvPr/>
        </p:nvSpPr>
        <p:spPr>
          <a:xfrm>
            <a:off x="9774869" y="480337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a:solidFill>
                  <a:srgbClr val="7030A0"/>
                </a:solidFill>
                <a:latin typeface="Calibri" charset="0"/>
                <a:ea typeface="ＭＳ Ｐゴシック" charset="0"/>
                <a:cs typeface="ＭＳ Ｐゴシック" charset="0"/>
                <a:sym typeface="Arial"/>
                <a:rtl val="0"/>
              </a:rPr>
              <a:t>1</a:t>
            </a:r>
            <a:r>
              <a:rPr lang="en-US" sz="2400" dirty="0" smtClean="0">
                <a:solidFill>
                  <a:srgbClr val="7030A0"/>
                </a:solidFill>
                <a:latin typeface="Calibri" charset="0"/>
                <a:ea typeface="ＭＳ Ｐゴシック" charset="0"/>
                <a:cs typeface="ＭＳ Ｐゴシック" charset="0"/>
                <a:sym typeface="Arial"/>
                <a:rtl val="0"/>
              </a:rPr>
              <a:t>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5" name="TextBox 44"/>
          <p:cNvSpPr txBox="1"/>
          <p:nvPr/>
        </p:nvSpPr>
        <p:spPr>
          <a:xfrm>
            <a:off x="9883073" y="5566968"/>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a:t>
            </a:r>
            <a:endParaRPr lang="en-US" sz="2400" dirty="0">
              <a:solidFill>
                <a:srgbClr val="7030A0"/>
              </a:solidFill>
              <a:latin typeface="Calibri" charset="0"/>
              <a:ea typeface="ＭＳ Ｐゴシック" charset="0"/>
              <a:cs typeface="ＭＳ Ｐゴシック" charset="0"/>
              <a:sym typeface="Arial"/>
              <a:rtl val="0"/>
            </a:endParaRPr>
          </a:p>
        </p:txBody>
      </p:sp>
      <p:sp>
        <p:nvSpPr>
          <p:cNvPr id="51" name="TextBox 50"/>
          <p:cNvSpPr txBox="1"/>
          <p:nvPr/>
        </p:nvSpPr>
        <p:spPr>
          <a:xfrm rot="16200000">
            <a:off x="-267877" y="4480034"/>
            <a:ext cx="105798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37AAED"/>
                </a:solidFill>
                <a:latin typeface="Calibri"/>
                <a:ea typeface="ＭＳ Ｐゴシック" charset="0"/>
                <a:cs typeface="Times New Roman"/>
                <a:sym typeface="Arial"/>
                <a:rtl val="0"/>
              </a:rPr>
              <a:t>Users</a:t>
            </a:r>
            <a:endParaRPr lang="en-US" sz="3000" dirty="0">
              <a:solidFill>
                <a:srgbClr val="37AAED"/>
              </a:solidFill>
              <a:latin typeface="Calibri"/>
              <a:ea typeface="ＭＳ Ｐゴシック" charset="0"/>
              <a:cs typeface="Times New Roman"/>
              <a:sym typeface="Arial"/>
              <a:rtl val="0"/>
            </a:endParaRPr>
          </a:p>
        </p:txBody>
      </p:sp>
      <p:sp>
        <p:nvSpPr>
          <p:cNvPr id="53" name="TextBox 52"/>
          <p:cNvSpPr txBox="1"/>
          <p:nvPr/>
        </p:nvSpPr>
        <p:spPr>
          <a:xfrm>
            <a:off x="4258902" y="1645305"/>
            <a:ext cx="98959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-6</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54" name="TextBox 53"/>
          <p:cNvSpPr txBox="1"/>
          <p:nvPr/>
        </p:nvSpPr>
        <p:spPr>
          <a:xfrm rot="5400000">
            <a:off x="4757120" y="12420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5" name="TextBox 54"/>
          <p:cNvSpPr txBox="1"/>
          <p:nvPr/>
        </p:nvSpPr>
        <p:spPr>
          <a:xfrm>
            <a:off x="5516668" y="1647567"/>
            <a:ext cx="996564"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9</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1</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56" name="TextBox 55"/>
          <p:cNvSpPr txBox="1"/>
          <p:nvPr/>
        </p:nvSpPr>
        <p:spPr>
          <a:xfrm rot="5400000">
            <a:off x="6018886" y="1232373"/>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7" name="TextBox 56"/>
          <p:cNvSpPr txBox="1"/>
          <p:nvPr/>
        </p:nvSpPr>
        <p:spPr>
          <a:xfrm>
            <a:off x="7204454" y="1664743"/>
            <a:ext cx="978378"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9</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-7</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58" name="TextBox 57"/>
          <p:cNvSpPr txBox="1"/>
          <p:nvPr/>
        </p:nvSpPr>
        <p:spPr>
          <a:xfrm rot="5400000">
            <a:off x="7672368" y="12420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9" name="TextBox 58"/>
          <p:cNvSpPr txBox="1"/>
          <p:nvPr/>
        </p:nvSpPr>
        <p:spPr>
          <a:xfrm rot="5400000">
            <a:off x="8780442" y="1235465"/>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60" name="TextBox 59"/>
          <p:cNvSpPr txBox="1"/>
          <p:nvPr/>
        </p:nvSpPr>
        <p:spPr>
          <a:xfrm>
            <a:off x="6527806" y="1065694"/>
            <a:ext cx="132041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FF0000"/>
                </a:solidFill>
                <a:latin typeface="Calibri"/>
                <a:ea typeface="ＭＳ Ｐゴシック" charset="0"/>
                <a:cs typeface="Times New Roman"/>
                <a:sym typeface="Arial"/>
                <a:rtl val="0"/>
              </a:rPr>
              <a:t>Movies</a:t>
            </a:r>
            <a:endParaRPr lang="en-US" sz="3000" dirty="0">
              <a:solidFill>
                <a:srgbClr val="FF0000"/>
              </a:solidFill>
              <a:latin typeface="Calibri"/>
              <a:ea typeface="ＭＳ Ｐゴシック" charset="0"/>
              <a:cs typeface="Times New Roman"/>
              <a:sym typeface="Arial"/>
              <a:rtl val="0"/>
            </a:endParaRPr>
          </a:p>
        </p:txBody>
      </p:sp>
      <p:sp>
        <p:nvSpPr>
          <p:cNvPr id="62" name="TextBox 61"/>
          <p:cNvSpPr txBox="1"/>
          <p:nvPr/>
        </p:nvSpPr>
        <p:spPr>
          <a:xfrm>
            <a:off x="8291475" y="1650659"/>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61" name="TextBox 60"/>
          <p:cNvSpPr txBox="1"/>
          <p:nvPr/>
        </p:nvSpPr>
        <p:spPr>
          <a:xfrm>
            <a:off x="603425" y="3458310"/>
            <a:ext cx="1128835" cy="769441"/>
          </a:xfrm>
          <a:prstGeom prst="rect">
            <a:avLst/>
          </a:prstGeom>
          <a:noFill/>
        </p:spPr>
        <p:txBody>
          <a:bodyPr wrap="none" rtlCol="0">
            <a:spAutoFit/>
          </a:bodyPr>
          <a:lstStyle/>
          <a:p>
            <a:pPr algn="l" defTabSz="457200" eaLnBrk="1" hangingPunct="1">
              <a:spcBef>
                <a:spcPct val="0"/>
              </a:spcBef>
              <a:buClrTx/>
              <a:buSzTx/>
              <a:buFontTx/>
              <a:buNone/>
              <a:tabLst>
                <a:tab pos="225425" algn="l"/>
              </a:tabLst>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[ 4  1 -5]</a:t>
            </a:r>
          </a:p>
          <a:p>
            <a:pPr algn="l" defTabSz="457200" eaLnBrk="1" hangingPunct="1">
              <a:spcBef>
                <a:spcPct val="0"/>
              </a:spcBef>
              <a:buClrTx/>
              <a:buSzTx/>
              <a:buFontTx/>
              <a:buNone/>
            </a:pP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63" name="TextBox 62"/>
          <p:cNvSpPr txBox="1"/>
          <p:nvPr/>
        </p:nvSpPr>
        <p:spPr>
          <a:xfrm>
            <a:off x="613788" y="4197177"/>
            <a:ext cx="112883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[ 7 -2  0]</a:t>
            </a: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64" name="TextBox 63"/>
          <p:cNvSpPr txBox="1"/>
          <p:nvPr/>
        </p:nvSpPr>
        <p:spPr>
          <a:xfrm>
            <a:off x="620276" y="4948745"/>
            <a:ext cx="1128835" cy="769441"/>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37AAED"/>
                </a:solidFill>
                <a:latin typeface="Calibri" charset="0"/>
                <a:ea typeface="ＭＳ Ｐゴシック" charset="0"/>
                <a:cs typeface="ＭＳ Ｐゴシック" charset="0"/>
                <a:sym typeface="Arial"/>
                <a:rtl val="0"/>
              </a:rPr>
              <a:t>[ 6 -2  3]</a:t>
            </a:r>
          </a:p>
          <a:p>
            <a:pPr algn="l" defTabSz="457200" eaLnBrk="1" hangingPunct="1">
              <a:spcBef>
                <a:spcPct val="0"/>
              </a:spcBef>
              <a:buClrTx/>
              <a:buSzTx/>
              <a:buFontTx/>
              <a:buNone/>
            </a:pPr>
            <a:endParaRPr lang="en-US" sz="2200" dirty="0">
              <a:solidFill>
                <a:srgbClr val="37AAED"/>
              </a:solidFill>
              <a:latin typeface="Calibri" charset="0"/>
              <a:ea typeface="ＭＳ Ｐゴシック" charset="0"/>
              <a:cs typeface="ＭＳ Ｐゴシック" charset="0"/>
              <a:sym typeface="Arial"/>
              <a:rtl val="0"/>
            </a:endParaRPr>
          </a:p>
        </p:txBody>
      </p:sp>
      <p:sp>
        <p:nvSpPr>
          <p:cNvPr id="65" name="TextBox 64"/>
          <p:cNvSpPr txBox="1"/>
          <p:nvPr/>
        </p:nvSpPr>
        <p:spPr>
          <a:xfrm>
            <a:off x="621141" y="5607980"/>
            <a:ext cx="112883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[-9  1  4]</a:t>
            </a: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48" name="TextBox 47"/>
          <p:cNvSpPr txBox="1"/>
          <p:nvPr/>
        </p:nvSpPr>
        <p:spPr>
          <a:xfrm rot="5400000">
            <a:off x="9728779" y="1224432"/>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49" name="TextBox 48"/>
          <p:cNvSpPr txBox="1"/>
          <p:nvPr/>
        </p:nvSpPr>
        <p:spPr>
          <a:xfrm>
            <a:off x="9239812" y="1639626"/>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50" name="TextBox 49"/>
          <p:cNvSpPr txBox="1"/>
          <p:nvPr/>
        </p:nvSpPr>
        <p:spPr>
          <a:xfrm rot="5400000">
            <a:off x="6829901" y="12420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2" name="TextBox 51"/>
          <p:cNvSpPr txBox="1"/>
          <p:nvPr/>
        </p:nvSpPr>
        <p:spPr>
          <a:xfrm>
            <a:off x="6340934" y="1657283"/>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66" name="TextBox 65"/>
          <p:cNvSpPr txBox="1"/>
          <p:nvPr/>
        </p:nvSpPr>
        <p:spPr>
          <a:xfrm rot="5400000">
            <a:off x="5470669" y="12420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67" name="TextBox 66"/>
          <p:cNvSpPr txBox="1"/>
          <p:nvPr/>
        </p:nvSpPr>
        <p:spPr>
          <a:xfrm>
            <a:off x="4981702" y="1657283"/>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69" name="TextBox 68"/>
          <p:cNvSpPr txBox="1"/>
          <p:nvPr/>
        </p:nvSpPr>
        <p:spPr>
          <a:xfrm rot="16200000">
            <a:off x="9679943" y="2727185"/>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0" name="TextBox 69"/>
          <p:cNvSpPr txBox="1"/>
          <p:nvPr/>
        </p:nvSpPr>
        <p:spPr>
          <a:xfrm rot="16200000">
            <a:off x="8731030" y="2749928"/>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1" name="TextBox 70"/>
          <p:cNvSpPr txBox="1"/>
          <p:nvPr/>
        </p:nvSpPr>
        <p:spPr>
          <a:xfrm rot="16200000">
            <a:off x="7655551" y="27956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2" name="TextBox 71"/>
          <p:cNvSpPr txBox="1"/>
          <p:nvPr/>
        </p:nvSpPr>
        <p:spPr>
          <a:xfrm rot="16200000">
            <a:off x="6773850" y="27956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3" name="TextBox 72"/>
          <p:cNvSpPr txBox="1"/>
          <p:nvPr/>
        </p:nvSpPr>
        <p:spPr>
          <a:xfrm rot="16200000">
            <a:off x="6007064" y="2749928"/>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4" name="TextBox 73"/>
          <p:cNvSpPr txBox="1"/>
          <p:nvPr/>
        </p:nvSpPr>
        <p:spPr>
          <a:xfrm rot="16200000">
            <a:off x="5434454" y="2771700"/>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5" name="TextBox 74"/>
          <p:cNvSpPr txBox="1"/>
          <p:nvPr/>
        </p:nvSpPr>
        <p:spPr>
          <a:xfrm rot="16200000">
            <a:off x="4748301" y="2749927"/>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Tree>
    <p:extLst>
      <p:ext uri="{BB962C8B-B14F-4D97-AF65-F5344CB8AC3E}">
        <p14:creationId xmlns:p14="http://schemas.microsoft.com/office/powerpoint/2010/main" val="11365193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Matrix Completion: Collaborative Filtering</a:t>
            </a:r>
            <a:endParaRPr lang="en-GB" dirty="0"/>
          </a:p>
        </p:txBody>
      </p:sp>
      <p:sp>
        <p:nvSpPr>
          <p:cNvPr id="4" name="Date Placeholder 3"/>
          <p:cNvSpPr>
            <a:spLocks noGrp="1"/>
          </p:cNvSpPr>
          <p:nvPr>
            <p:ph type="dt" sz="half" idx="10"/>
          </p:nvPr>
        </p:nvSpPr>
        <p:spPr>
          <a:xfrm>
            <a:off x="6139543" y="52037"/>
            <a:ext cx="5004544" cy="210506"/>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21</a:t>
            </a:fld>
            <a:endParaRPr lang="en-GB" dirty="0"/>
          </a:p>
        </p:txBody>
      </p:sp>
      <p:sp>
        <p:nvSpPr>
          <p:cNvPr id="16" name="Oval 15"/>
          <p:cNvSpPr/>
          <p:nvPr/>
        </p:nvSpPr>
        <p:spPr>
          <a:xfrm>
            <a:off x="3524826" y="1592288"/>
            <a:ext cx="1964863" cy="84282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spcBef>
                <a:spcPct val="0"/>
              </a:spcBef>
              <a:buClrTx/>
              <a:buSzTx/>
              <a:buFontTx/>
              <a:buNone/>
            </a:pPr>
            <a:r>
              <a:rPr lang="en-US" sz="3000" dirty="0" smtClean="0">
                <a:solidFill>
                  <a:srgbClr val="37AAED"/>
                </a:solidFill>
                <a:sym typeface="Arial"/>
                <a:rtl val="0"/>
              </a:rPr>
              <a:t>[1,-4,3]</a:t>
            </a:r>
            <a:endParaRPr lang="en-US" sz="3000" dirty="0">
              <a:solidFill>
                <a:srgbClr val="000000"/>
              </a:solidFill>
              <a:latin typeface="Cambria"/>
              <a:cs typeface="Cambria"/>
              <a:sym typeface="Arial"/>
              <a:rtl val="0"/>
            </a:endParaRPr>
          </a:p>
        </p:txBody>
      </p:sp>
      <p:sp>
        <p:nvSpPr>
          <p:cNvPr id="17" name="Oval 16"/>
          <p:cNvSpPr/>
          <p:nvPr/>
        </p:nvSpPr>
        <p:spPr>
          <a:xfrm>
            <a:off x="6644090" y="1592288"/>
            <a:ext cx="1964863" cy="84282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spcBef>
                <a:spcPct val="0"/>
              </a:spcBef>
              <a:buClrTx/>
              <a:buSzTx/>
              <a:buFontTx/>
              <a:buNone/>
            </a:pPr>
            <a:r>
              <a:rPr lang="en-US" sz="3000" dirty="0" smtClean="0">
                <a:solidFill>
                  <a:srgbClr val="9C0001">
                    <a:lumMod val="60000"/>
                    <a:lumOff val="40000"/>
                  </a:srgbClr>
                </a:solidFill>
                <a:sym typeface="Arial"/>
                <a:rtl val="0"/>
              </a:rPr>
              <a:t>[-5,2,1]</a:t>
            </a:r>
            <a:endParaRPr lang="en-US" sz="3000" dirty="0">
              <a:solidFill>
                <a:srgbClr val="9C0001">
                  <a:lumMod val="60000"/>
                  <a:lumOff val="40000"/>
                </a:srgbClr>
              </a:solidFill>
              <a:latin typeface="Cambria"/>
              <a:cs typeface="Cambria"/>
              <a:sym typeface="Arial"/>
              <a:rtl val="0"/>
            </a:endParaRPr>
          </a:p>
        </p:txBody>
      </p:sp>
      <p:sp>
        <p:nvSpPr>
          <p:cNvPr id="18" name="Oval 17"/>
          <p:cNvSpPr/>
          <p:nvPr/>
        </p:nvSpPr>
        <p:spPr>
          <a:xfrm>
            <a:off x="5033923" y="3003789"/>
            <a:ext cx="1964863" cy="84282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spcBef>
                <a:spcPct val="0"/>
              </a:spcBef>
              <a:buClrTx/>
              <a:buSzTx/>
              <a:buFontTx/>
              <a:buNone/>
            </a:pPr>
            <a:r>
              <a:rPr lang="en-US" sz="4500" dirty="0" smtClean="0">
                <a:solidFill>
                  <a:srgbClr val="660075">
                    <a:lumMod val="60000"/>
                    <a:lumOff val="40000"/>
                  </a:srgbClr>
                </a:solidFill>
                <a:cs typeface="Calibri"/>
                <a:sym typeface="Arial"/>
                <a:rtl val="0"/>
              </a:rPr>
              <a:t> -10</a:t>
            </a:r>
            <a:endParaRPr lang="en-US" sz="4500" dirty="0">
              <a:solidFill>
                <a:srgbClr val="660075">
                  <a:lumMod val="60000"/>
                  <a:lumOff val="40000"/>
                </a:srgbClr>
              </a:solidFill>
              <a:cs typeface="Calibri"/>
              <a:sym typeface="Arial"/>
              <a:rtl val="0"/>
            </a:endParaRPr>
          </a:p>
        </p:txBody>
      </p:sp>
      <p:cxnSp>
        <p:nvCxnSpPr>
          <p:cNvPr id="20" name="Straight Arrow Connector 19"/>
          <p:cNvCxnSpPr/>
          <p:nvPr/>
        </p:nvCxnSpPr>
        <p:spPr>
          <a:xfrm flipH="1">
            <a:off x="6548254" y="2356367"/>
            <a:ext cx="450533" cy="78830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928821" y="2356367"/>
            <a:ext cx="560868" cy="78830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210350" y="2356367"/>
            <a:ext cx="1505540" cy="400110"/>
          </a:xfrm>
          <a:prstGeom prst="rect">
            <a:avLst/>
          </a:prstGeom>
          <a:solidFill>
            <a:schemeClr val="bg1"/>
          </a:solidFill>
          <a:ln w="38100">
            <a:solidFill>
              <a:schemeClr val="tx1"/>
            </a:solidFill>
          </a:ln>
        </p:spPr>
        <p:txBody>
          <a:bodyPr wrap="none" rtlCol="0">
            <a:spAutoFit/>
          </a:bodyPr>
          <a:lstStyle/>
          <a:p>
            <a:pPr algn="l" defTabSz="457200" eaLnBrk="1" hangingPunct="1">
              <a:spcBef>
                <a:spcPct val="0"/>
              </a:spcBef>
              <a:buClrTx/>
              <a:buSzTx/>
              <a:buFontTx/>
              <a:buNone/>
            </a:pPr>
            <a:r>
              <a:rPr lang="en-US" dirty="0" smtClean="0">
                <a:solidFill>
                  <a:prstClr val="black">
                    <a:lumMod val="65000"/>
                    <a:lumOff val="35000"/>
                  </a:prstClr>
                </a:solidFill>
                <a:latin typeface="Cambria"/>
                <a:ea typeface="ＭＳ Ｐゴシック" charset="0"/>
                <a:cs typeface="Cambria"/>
                <a:sym typeface="Arial"/>
                <a:rtl val="0"/>
              </a:rPr>
              <a:t>Dot Product</a:t>
            </a:r>
            <a:endParaRPr lang="en-US" dirty="0">
              <a:solidFill>
                <a:prstClr val="black">
                  <a:lumMod val="65000"/>
                  <a:lumOff val="35000"/>
                </a:prstClr>
              </a:solidFill>
              <a:latin typeface="Cambria"/>
              <a:ea typeface="ＭＳ Ｐゴシック" charset="0"/>
              <a:cs typeface="Cambria"/>
              <a:sym typeface="Arial"/>
              <a:rtl val="0"/>
            </a:endParaRPr>
          </a:p>
        </p:txBody>
      </p:sp>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4490" y="1640946"/>
            <a:ext cx="794165" cy="794165"/>
          </a:xfrm>
          <a:prstGeom prst="rect">
            <a:avLst/>
          </a:prstGeom>
        </p:spPr>
      </p:pic>
      <p:pic>
        <p:nvPicPr>
          <p:cNvPr id="26" name="Picture 25"/>
          <p:cNvPicPr>
            <a:picLocks noChangeAspect="1"/>
          </p:cNvPicPr>
          <p:nvPr/>
        </p:nvPicPr>
        <p:blipFill>
          <a:blip r:embed="rId4">
            <a:duotone>
              <a:schemeClr val="accent5">
                <a:shade val="45000"/>
                <a:satMod val="135000"/>
              </a:schemeClr>
              <a:prstClr val="white"/>
            </a:duotone>
          </a:blip>
          <a:stretch>
            <a:fillRect/>
          </a:stretch>
        </p:blipFill>
        <p:spPr>
          <a:xfrm rot="10432681">
            <a:off x="8834201" y="1804874"/>
            <a:ext cx="1858306" cy="532665"/>
          </a:xfrm>
          <a:prstGeom prst="rect">
            <a:avLst/>
          </a:prstGeom>
        </p:spPr>
      </p:pic>
    </p:spTree>
    <p:extLst>
      <p:ext uri="{BB962C8B-B14F-4D97-AF65-F5344CB8AC3E}">
        <p14:creationId xmlns:p14="http://schemas.microsoft.com/office/powerpoint/2010/main" val="156617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22</a:t>
            </a:fld>
            <a:endParaRPr lang="en-GB" dirty="0"/>
          </a:p>
        </p:txBody>
      </p:sp>
      <p:sp>
        <p:nvSpPr>
          <p:cNvPr id="22" name="TextBox 21"/>
          <p:cNvSpPr txBox="1"/>
          <p:nvPr/>
        </p:nvSpPr>
        <p:spPr>
          <a:xfrm rot="16200000">
            <a:off x="2544184" y="3979611"/>
            <a:ext cx="1359668" cy="646331"/>
          </a:xfrm>
          <a:prstGeom prst="rect">
            <a:avLst/>
          </a:prstGeom>
          <a:noFill/>
        </p:spPr>
        <p:txBody>
          <a:bodyPr wrap="none" rtlCol="0">
            <a:spAutoFit/>
          </a:bodyPr>
          <a:lstStyle/>
          <a:p>
            <a:r>
              <a:rPr lang="en-US" sz="3600" b="1" dirty="0" smtClean="0">
                <a:solidFill>
                  <a:schemeClr val="accent4"/>
                </a:solidFill>
              </a:rPr>
              <a:t>Users</a:t>
            </a:r>
            <a:endParaRPr lang="en-US" sz="3600" b="1" dirty="0">
              <a:solidFill>
                <a:schemeClr val="accent4"/>
              </a:solidFill>
            </a:endParaRPr>
          </a:p>
        </p:txBody>
      </p:sp>
      <p:pic>
        <p:nvPicPr>
          <p:cNvPr id="29" name="Picture 2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3966" y="1328059"/>
            <a:ext cx="1318977" cy="689427"/>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805937">
            <a:off x="190703" y="1440949"/>
            <a:ext cx="2209923" cy="1243082"/>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6935" y="3195724"/>
            <a:ext cx="794165" cy="79416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5921" y="3961438"/>
            <a:ext cx="794165" cy="794165"/>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07935" y="4697016"/>
            <a:ext cx="794165" cy="794165"/>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6202" y="5472979"/>
            <a:ext cx="794165" cy="794165"/>
          </a:xfrm>
          <a:prstGeom prst="rect">
            <a:avLst/>
          </a:prstGeom>
        </p:spPr>
      </p:pic>
      <p:pic>
        <p:nvPicPr>
          <p:cNvPr id="17" name="Picture 16"/>
          <p:cNvPicPr>
            <a:picLocks noChangeAspect="1"/>
          </p:cNvPicPr>
          <p:nvPr/>
        </p:nvPicPr>
        <p:blipFill>
          <a:blip r:embed="rId6">
            <a:duotone>
              <a:schemeClr val="accent5">
                <a:shade val="45000"/>
                <a:satMod val="135000"/>
              </a:schemeClr>
              <a:prstClr val="white"/>
            </a:duotone>
          </a:blip>
          <a:stretch>
            <a:fillRect/>
          </a:stretch>
        </p:blipFill>
        <p:spPr>
          <a:xfrm rot="10432681">
            <a:off x="7386677" y="2500521"/>
            <a:ext cx="3220695" cy="923181"/>
          </a:xfrm>
          <a:prstGeom prst="rect">
            <a:avLst/>
          </a:prstGeom>
        </p:spPr>
      </p:pic>
      <p:pic>
        <p:nvPicPr>
          <p:cNvPr id="18" name="Picture 17"/>
          <p:cNvPicPr>
            <a:picLocks noChangeAspect="1"/>
          </p:cNvPicPr>
          <p:nvPr/>
        </p:nvPicPr>
        <p:blipFill>
          <a:blip r:embed="rId7"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21422454">
            <a:off x="4788877" y="2697727"/>
            <a:ext cx="3256030" cy="578834"/>
          </a:xfrm>
          <a:prstGeom prst="rect">
            <a:avLst/>
          </a:prstGeom>
        </p:spPr>
      </p:pic>
      <p:sp>
        <p:nvSpPr>
          <p:cNvPr id="19" name="TextBox 18"/>
          <p:cNvSpPr txBox="1"/>
          <p:nvPr/>
        </p:nvSpPr>
        <p:spPr>
          <a:xfrm>
            <a:off x="4893641" y="3468545"/>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0" name="TextBox 19"/>
          <p:cNvSpPr txBox="1"/>
          <p:nvPr/>
        </p:nvSpPr>
        <p:spPr>
          <a:xfrm>
            <a:off x="5757947" y="3485248"/>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1" name="TextBox 20"/>
          <p:cNvSpPr txBox="1"/>
          <p:nvPr/>
        </p:nvSpPr>
        <p:spPr>
          <a:xfrm>
            <a:off x="6868142" y="3468545"/>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19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4" name="TextBox 23"/>
          <p:cNvSpPr txBox="1"/>
          <p:nvPr/>
        </p:nvSpPr>
        <p:spPr>
          <a:xfrm>
            <a:off x="7806569" y="346854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5" name="TextBox 24"/>
          <p:cNvSpPr txBox="1"/>
          <p:nvPr/>
        </p:nvSpPr>
        <p:spPr>
          <a:xfrm>
            <a:off x="4893641" y="407194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-36</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6" name="TextBox 25"/>
          <p:cNvSpPr txBox="1"/>
          <p:nvPr/>
        </p:nvSpPr>
        <p:spPr>
          <a:xfrm>
            <a:off x="5740600" y="4082618"/>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67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7" name="TextBox 26"/>
          <p:cNvSpPr txBox="1"/>
          <p:nvPr/>
        </p:nvSpPr>
        <p:spPr>
          <a:xfrm>
            <a:off x="6850984" y="409505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8" name="TextBox 27"/>
          <p:cNvSpPr txBox="1"/>
          <p:nvPr/>
        </p:nvSpPr>
        <p:spPr>
          <a:xfrm>
            <a:off x="7790260" y="409505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0" name="TextBox 29"/>
          <p:cNvSpPr txBox="1"/>
          <p:nvPr/>
        </p:nvSpPr>
        <p:spPr>
          <a:xfrm>
            <a:off x="4868474" y="4826379"/>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2" name="TextBox 31"/>
          <p:cNvSpPr txBox="1"/>
          <p:nvPr/>
        </p:nvSpPr>
        <p:spPr>
          <a:xfrm>
            <a:off x="6815038" y="4813609"/>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3" name="TextBox 32"/>
          <p:cNvSpPr txBox="1"/>
          <p:nvPr/>
        </p:nvSpPr>
        <p:spPr>
          <a:xfrm>
            <a:off x="7806569" y="4826379"/>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12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4" name="TextBox 33"/>
          <p:cNvSpPr txBox="1"/>
          <p:nvPr/>
        </p:nvSpPr>
        <p:spPr>
          <a:xfrm>
            <a:off x="5679771"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6" name="TextBox 35"/>
          <p:cNvSpPr txBox="1"/>
          <p:nvPr/>
        </p:nvSpPr>
        <p:spPr>
          <a:xfrm>
            <a:off x="4868474"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-52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7" name="TextBox 36"/>
          <p:cNvSpPr txBox="1"/>
          <p:nvPr/>
        </p:nvSpPr>
        <p:spPr>
          <a:xfrm>
            <a:off x="6767750"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8" name="TextBox 37"/>
          <p:cNvSpPr txBox="1"/>
          <p:nvPr/>
        </p:nvSpPr>
        <p:spPr>
          <a:xfrm>
            <a:off x="8741342" y="3468544"/>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-20</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9" name="TextBox 38"/>
          <p:cNvSpPr txBox="1"/>
          <p:nvPr/>
        </p:nvSpPr>
        <p:spPr>
          <a:xfrm>
            <a:off x="8879676" y="4095053"/>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-5</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1" name="TextBox 40"/>
          <p:cNvSpPr txBox="1"/>
          <p:nvPr/>
        </p:nvSpPr>
        <p:spPr>
          <a:xfrm>
            <a:off x="8891018" y="5577202"/>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2" name="TextBox 41"/>
          <p:cNvSpPr txBox="1"/>
          <p:nvPr/>
        </p:nvSpPr>
        <p:spPr>
          <a:xfrm>
            <a:off x="9827973" y="3458310"/>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a:solidFill>
                  <a:srgbClr val="7030A0"/>
                </a:solidFill>
                <a:latin typeface="Calibri" charset="0"/>
                <a:ea typeface="ＭＳ Ｐゴシック" charset="0"/>
                <a:cs typeface="ＭＳ Ｐゴシック" charset="0"/>
                <a:sym typeface="Arial"/>
                <a:rtl val="0"/>
              </a:rPr>
              <a:t>2</a:t>
            </a:r>
            <a:r>
              <a:rPr lang="en-US" sz="2400" dirty="0" smtClean="0">
                <a:solidFill>
                  <a:srgbClr val="7030A0"/>
                </a:solidFill>
                <a:latin typeface="Calibri" charset="0"/>
                <a:ea typeface="ＭＳ Ｐゴシック" charset="0"/>
                <a:cs typeface="ＭＳ Ｐゴシック" charset="0"/>
                <a:sym typeface="Arial"/>
                <a:rtl val="0"/>
              </a:rPr>
              <a:t>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4" name="TextBox 43"/>
          <p:cNvSpPr txBox="1"/>
          <p:nvPr/>
        </p:nvSpPr>
        <p:spPr>
          <a:xfrm>
            <a:off x="9774869" y="480337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a:solidFill>
                  <a:srgbClr val="7030A0"/>
                </a:solidFill>
                <a:latin typeface="Calibri" charset="0"/>
                <a:ea typeface="ＭＳ Ｐゴシック" charset="0"/>
                <a:cs typeface="ＭＳ Ｐゴシック" charset="0"/>
                <a:sym typeface="Arial"/>
                <a:rtl val="0"/>
              </a:rPr>
              <a:t>1</a:t>
            </a:r>
            <a:r>
              <a:rPr lang="en-US" sz="2400" dirty="0" smtClean="0">
                <a:solidFill>
                  <a:srgbClr val="7030A0"/>
                </a:solidFill>
                <a:latin typeface="Calibri" charset="0"/>
                <a:ea typeface="ＭＳ Ｐゴシック" charset="0"/>
                <a:cs typeface="ＭＳ Ｐゴシック" charset="0"/>
                <a:sym typeface="Arial"/>
                <a:rtl val="0"/>
              </a:rPr>
              <a:t>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5" name="TextBox 44"/>
          <p:cNvSpPr txBox="1"/>
          <p:nvPr/>
        </p:nvSpPr>
        <p:spPr>
          <a:xfrm>
            <a:off x="9883073" y="5566968"/>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a:t>
            </a:r>
            <a:endParaRPr lang="en-US" sz="2400" dirty="0">
              <a:solidFill>
                <a:srgbClr val="7030A0"/>
              </a:solidFill>
              <a:latin typeface="Calibri" charset="0"/>
              <a:ea typeface="ＭＳ Ｐゴシック" charset="0"/>
              <a:cs typeface="ＭＳ Ｐゴシック" charset="0"/>
              <a:sym typeface="Arial"/>
              <a:rtl val="0"/>
            </a:endParaRPr>
          </a:p>
        </p:txBody>
      </p:sp>
      <p:sp>
        <p:nvSpPr>
          <p:cNvPr id="51" name="TextBox 50"/>
          <p:cNvSpPr txBox="1"/>
          <p:nvPr/>
        </p:nvSpPr>
        <p:spPr>
          <a:xfrm rot="16200000">
            <a:off x="-267877" y="4480034"/>
            <a:ext cx="105798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37AAED"/>
                </a:solidFill>
                <a:latin typeface="Calibri"/>
                <a:ea typeface="ＭＳ Ｐゴシック" charset="0"/>
                <a:cs typeface="Times New Roman"/>
                <a:sym typeface="Arial"/>
                <a:rtl val="0"/>
              </a:rPr>
              <a:t>Users</a:t>
            </a:r>
            <a:endParaRPr lang="en-US" sz="3000" dirty="0">
              <a:solidFill>
                <a:srgbClr val="37AAED"/>
              </a:solidFill>
              <a:latin typeface="Calibri"/>
              <a:ea typeface="ＭＳ Ｐゴシック" charset="0"/>
              <a:cs typeface="Times New Roman"/>
              <a:sym typeface="Arial"/>
              <a:rtl val="0"/>
            </a:endParaRPr>
          </a:p>
        </p:txBody>
      </p:sp>
      <p:sp>
        <p:nvSpPr>
          <p:cNvPr id="53" name="TextBox 52"/>
          <p:cNvSpPr txBox="1"/>
          <p:nvPr/>
        </p:nvSpPr>
        <p:spPr>
          <a:xfrm>
            <a:off x="4258902" y="1645305"/>
            <a:ext cx="98959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-6</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54" name="TextBox 53"/>
          <p:cNvSpPr txBox="1"/>
          <p:nvPr/>
        </p:nvSpPr>
        <p:spPr>
          <a:xfrm rot="5400000">
            <a:off x="4757120" y="12420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5" name="TextBox 54"/>
          <p:cNvSpPr txBox="1"/>
          <p:nvPr/>
        </p:nvSpPr>
        <p:spPr>
          <a:xfrm>
            <a:off x="5516668" y="1647567"/>
            <a:ext cx="996564"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9</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1</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56" name="TextBox 55"/>
          <p:cNvSpPr txBox="1"/>
          <p:nvPr/>
        </p:nvSpPr>
        <p:spPr>
          <a:xfrm rot="5400000">
            <a:off x="6018886" y="1232373"/>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7" name="TextBox 56"/>
          <p:cNvSpPr txBox="1"/>
          <p:nvPr/>
        </p:nvSpPr>
        <p:spPr>
          <a:xfrm>
            <a:off x="7204454" y="1664743"/>
            <a:ext cx="978378"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9</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-7</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58" name="TextBox 57"/>
          <p:cNvSpPr txBox="1"/>
          <p:nvPr/>
        </p:nvSpPr>
        <p:spPr>
          <a:xfrm rot="5400000">
            <a:off x="7672368" y="12420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9" name="TextBox 58"/>
          <p:cNvSpPr txBox="1"/>
          <p:nvPr/>
        </p:nvSpPr>
        <p:spPr>
          <a:xfrm rot="5400000">
            <a:off x="8780442" y="1235465"/>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60" name="TextBox 59"/>
          <p:cNvSpPr txBox="1"/>
          <p:nvPr/>
        </p:nvSpPr>
        <p:spPr>
          <a:xfrm>
            <a:off x="6527806" y="1065694"/>
            <a:ext cx="132041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FF0000"/>
                </a:solidFill>
                <a:latin typeface="Calibri"/>
                <a:ea typeface="ＭＳ Ｐゴシック" charset="0"/>
                <a:cs typeface="Times New Roman"/>
                <a:sym typeface="Arial"/>
                <a:rtl val="0"/>
              </a:rPr>
              <a:t>Movies</a:t>
            </a:r>
            <a:endParaRPr lang="en-US" sz="3000" dirty="0">
              <a:solidFill>
                <a:srgbClr val="FF0000"/>
              </a:solidFill>
              <a:latin typeface="Calibri"/>
              <a:ea typeface="ＭＳ Ｐゴシック" charset="0"/>
              <a:cs typeface="Times New Roman"/>
              <a:sym typeface="Arial"/>
              <a:rtl val="0"/>
            </a:endParaRPr>
          </a:p>
        </p:txBody>
      </p:sp>
      <p:sp>
        <p:nvSpPr>
          <p:cNvPr id="62" name="TextBox 61"/>
          <p:cNvSpPr txBox="1"/>
          <p:nvPr/>
        </p:nvSpPr>
        <p:spPr>
          <a:xfrm>
            <a:off x="8291475" y="1650659"/>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61" name="TextBox 60"/>
          <p:cNvSpPr txBox="1"/>
          <p:nvPr/>
        </p:nvSpPr>
        <p:spPr>
          <a:xfrm>
            <a:off x="603425" y="3458310"/>
            <a:ext cx="1128835" cy="769441"/>
          </a:xfrm>
          <a:prstGeom prst="rect">
            <a:avLst/>
          </a:prstGeom>
          <a:noFill/>
        </p:spPr>
        <p:txBody>
          <a:bodyPr wrap="none" rtlCol="0">
            <a:spAutoFit/>
          </a:bodyPr>
          <a:lstStyle/>
          <a:p>
            <a:pPr algn="l" defTabSz="457200" eaLnBrk="1" hangingPunct="1">
              <a:spcBef>
                <a:spcPct val="0"/>
              </a:spcBef>
              <a:buClrTx/>
              <a:buSzTx/>
              <a:buFontTx/>
              <a:buNone/>
              <a:tabLst>
                <a:tab pos="225425" algn="l"/>
              </a:tabLst>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[ 4  1 -5]</a:t>
            </a:r>
          </a:p>
          <a:p>
            <a:pPr algn="l" defTabSz="457200" eaLnBrk="1" hangingPunct="1">
              <a:spcBef>
                <a:spcPct val="0"/>
              </a:spcBef>
              <a:buClrTx/>
              <a:buSzTx/>
              <a:buFontTx/>
              <a:buNone/>
            </a:pP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63" name="TextBox 62"/>
          <p:cNvSpPr txBox="1"/>
          <p:nvPr/>
        </p:nvSpPr>
        <p:spPr>
          <a:xfrm>
            <a:off x="613788" y="4197177"/>
            <a:ext cx="112883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[ 7 -2  0]</a:t>
            </a: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64" name="TextBox 63"/>
          <p:cNvSpPr txBox="1"/>
          <p:nvPr/>
        </p:nvSpPr>
        <p:spPr>
          <a:xfrm>
            <a:off x="620276" y="4948745"/>
            <a:ext cx="1128835" cy="769441"/>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37AAED"/>
                </a:solidFill>
                <a:latin typeface="Calibri" charset="0"/>
                <a:ea typeface="ＭＳ Ｐゴシック" charset="0"/>
                <a:cs typeface="ＭＳ Ｐゴシック" charset="0"/>
                <a:sym typeface="Arial"/>
                <a:rtl val="0"/>
              </a:rPr>
              <a:t>[ 6 -2  3]</a:t>
            </a:r>
          </a:p>
          <a:p>
            <a:pPr algn="l" defTabSz="457200" eaLnBrk="1" hangingPunct="1">
              <a:spcBef>
                <a:spcPct val="0"/>
              </a:spcBef>
              <a:buClrTx/>
              <a:buSzTx/>
              <a:buFontTx/>
              <a:buNone/>
            </a:pPr>
            <a:endParaRPr lang="en-US" sz="2200" dirty="0">
              <a:solidFill>
                <a:srgbClr val="37AAED"/>
              </a:solidFill>
              <a:latin typeface="Calibri" charset="0"/>
              <a:ea typeface="ＭＳ Ｐゴシック" charset="0"/>
              <a:cs typeface="ＭＳ Ｐゴシック" charset="0"/>
              <a:sym typeface="Arial"/>
              <a:rtl val="0"/>
            </a:endParaRPr>
          </a:p>
        </p:txBody>
      </p:sp>
      <p:sp>
        <p:nvSpPr>
          <p:cNvPr id="65" name="TextBox 64"/>
          <p:cNvSpPr txBox="1"/>
          <p:nvPr/>
        </p:nvSpPr>
        <p:spPr>
          <a:xfrm>
            <a:off x="621141" y="5607980"/>
            <a:ext cx="112883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[-9  1  4]</a:t>
            </a: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48" name="TextBox 47"/>
          <p:cNvSpPr txBox="1"/>
          <p:nvPr/>
        </p:nvSpPr>
        <p:spPr>
          <a:xfrm rot="5400000">
            <a:off x="9728779" y="1224432"/>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49" name="TextBox 48"/>
          <p:cNvSpPr txBox="1"/>
          <p:nvPr/>
        </p:nvSpPr>
        <p:spPr>
          <a:xfrm>
            <a:off x="9239812" y="1639626"/>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50" name="TextBox 49"/>
          <p:cNvSpPr txBox="1"/>
          <p:nvPr/>
        </p:nvSpPr>
        <p:spPr>
          <a:xfrm rot="5400000">
            <a:off x="6829901" y="12420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2" name="TextBox 51"/>
          <p:cNvSpPr txBox="1"/>
          <p:nvPr/>
        </p:nvSpPr>
        <p:spPr>
          <a:xfrm>
            <a:off x="6340934" y="1657283"/>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66" name="TextBox 65"/>
          <p:cNvSpPr txBox="1"/>
          <p:nvPr/>
        </p:nvSpPr>
        <p:spPr>
          <a:xfrm rot="5400000">
            <a:off x="5470669" y="12420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67" name="TextBox 66"/>
          <p:cNvSpPr txBox="1"/>
          <p:nvPr/>
        </p:nvSpPr>
        <p:spPr>
          <a:xfrm>
            <a:off x="4981702" y="1657283"/>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69" name="TextBox 68"/>
          <p:cNvSpPr txBox="1"/>
          <p:nvPr/>
        </p:nvSpPr>
        <p:spPr>
          <a:xfrm rot="16200000">
            <a:off x="9679943" y="2727185"/>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0" name="TextBox 69"/>
          <p:cNvSpPr txBox="1"/>
          <p:nvPr/>
        </p:nvSpPr>
        <p:spPr>
          <a:xfrm rot="16200000">
            <a:off x="8731030" y="2749928"/>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1" name="TextBox 70"/>
          <p:cNvSpPr txBox="1"/>
          <p:nvPr/>
        </p:nvSpPr>
        <p:spPr>
          <a:xfrm rot="16200000">
            <a:off x="7655551" y="27956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2" name="TextBox 71"/>
          <p:cNvSpPr txBox="1"/>
          <p:nvPr/>
        </p:nvSpPr>
        <p:spPr>
          <a:xfrm rot="16200000">
            <a:off x="6773850" y="27956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3" name="TextBox 72"/>
          <p:cNvSpPr txBox="1"/>
          <p:nvPr/>
        </p:nvSpPr>
        <p:spPr>
          <a:xfrm rot="16200000">
            <a:off x="6007064" y="2749928"/>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4" name="TextBox 73"/>
          <p:cNvSpPr txBox="1"/>
          <p:nvPr/>
        </p:nvSpPr>
        <p:spPr>
          <a:xfrm rot="16200000">
            <a:off x="5434454" y="2771700"/>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5" name="TextBox 74"/>
          <p:cNvSpPr txBox="1"/>
          <p:nvPr/>
        </p:nvSpPr>
        <p:spPr>
          <a:xfrm rot="16200000">
            <a:off x="4748301" y="2749927"/>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Tree>
    <p:extLst>
      <p:ext uri="{BB962C8B-B14F-4D97-AF65-F5344CB8AC3E}">
        <p14:creationId xmlns:p14="http://schemas.microsoft.com/office/powerpoint/2010/main" val="10724779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23</a:t>
            </a:fld>
            <a:endParaRPr lang="en-GB" dirty="0"/>
          </a:p>
        </p:txBody>
      </p:sp>
      <p:sp>
        <p:nvSpPr>
          <p:cNvPr id="22" name="TextBox 21"/>
          <p:cNvSpPr txBox="1"/>
          <p:nvPr/>
        </p:nvSpPr>
        <p:spPr>
          <a:xfrm rot="16200000">
            <a:off x="2544184" y="3979611"/>
            <a:ext cx="1359668" cy="646331"/>
          </a:xfrm>
          <a:prstGeom prst="rect">
            <a:avLst/>
          </a:prstGeom>
          <a:noFill/>
        </p:spPr>
        <p:txBody>
          <a:bodyPr wrap="none" rtlCol="0">
            <a:spAutoFit/>
          </a:bodyPr>
          <a:lstStyle/>
          <a:p>
            <a:r>
              <a:rPr lang="en-US" sz="3600" b="1" dirty="0" smtClean="0">
                <a:solidFill>
                  <a:schemeClr val="accent4"/>
                </a:solidFill>
              </a:rPr>
              <a:t>Users</a:t>
            </a:r>
            <a:endParaRPr lang="en-US" sz="3600" b="1" dirty="0">
              <a:solidFill>
                <a:schemeClr val="accent4"/>
              </a:solidFill>
            </a:endParaRPr>
          </a:p>
        </p:txBody>
      </p:sp>
      <p:pic>
        <p:nvPicPr>
          <p:cNvPr id="29" name="Picture 2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3966" y="1328059"/>
            <a:ext cx="1318977" cy="689427"/>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805937">
            <a:off x="190703" y="1440949"/>
            <a:ext cx="2209923" cy="1243082"/>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6935" y="3195724"/>
            <a:ext cx="794165" cy="794165"/>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5921" y="3961438"/>
            <a:ext cx="794165" cy="794165"/>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07935" y="4697016"/>
            <a:ext cx="794165" cy="794165"/>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6202" y="5472979"/>
            <a:ext cx="794165" cy="794165"/>
          </a:xfrm>
          <a:prstGeom prst="rect">
            <a:avLst/>
          </a:prstGeom>
        </p:spPr>
      </p:pic>
      <p:pic>
        <p:nvPicPr>
          <p:cNvPr id="17" name="Picture 16"/>
          <p:cNvPicPr>
            <a:picLocks noChangeAspect="1"/>
          </p:cNvPicPr>
          <p:nvPr/>
        </p:nvPicPr>
        <p:blipFill>
          <a:blip r:embed="rId6">
            <a:duotone>
              <a:schemeClr val="accent5">
                <a:shade val="45000"/>
                <a:satMod val="135000"/>
              </a:schemeClr>
              <a:prstClr val="white"/>
            </a:duotone>
          </a:blip>
          <a:stretch>
            <a:fillRect/>
          </a:stretch>
        </p:blipFill>
        <p:spPr>
          <a:xfrm rot="10432681">
            <a:off x="7386677" y="2500521"/>
            <a:ext cx="3220695" cy="923181"/>
          </a:xfrm>
          <a:prstGeom prst="rect">
            <a:avLst/>
          </a:prstGeom>
        </p:spPr>
      </p:pic>
      <p:pic>
        <p:nvPicPr>
          <p:cNvPr id="18" name="Picture 17"/>
          <p:cNvPicPr>
            <a:picLocks noChangeAspect="1"/>
          </p:cNvPicPr>
          <p:nvPr/>
        </p:nvPicPr>
        <p:blipFill>
          <a:blip r:embed="rId7"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21422454">
            <a:off x="4788877" y="2697727"/>
            <a:ext cx="3256030" cy="578834"/>
          </a:xfrm>
          <a:prstGeom prst="rect">
            <a:avLst/>
          </a:prstGeom>
        </p:spPr>
      </p:pic>
      <p:sp>
        <p:nvSpPr>
          <p:cNvPr id="19" name="TextBox 18"/>
          <p:cNvSpPr txBox="1"/>
          <p:nvPr/>
        </p:nvSpPr>
        <p:spPr>
          <a:xfrm>
            <a:off x="4893641" y="3468545"/>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0" name="TextBox 19"/>
          <p:cNvSpPr txBox="1"/>
          <p:nvPr/>
        </p:nvSpPr>
        <p:spPr>
          <a:xfrm>
            <a:off x="5757947" y="3485248"/>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1" name="TextBox 20"/>
          <p:cNvSpPr txBox="1"/>
          <p:nvPr/>
        </p:nvSpPr>
        <p:spPr>
          <a:xfrm>
            <a:off x="6868142" y="3468545"/>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19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4" name="TextBox 23"/>
          <p:cNvSpPr txBox="1"/>
          <p:nvPr/>
        </p:nvSpPr>
        <p:spPr>
          <a:xfrm>
            <a:off x="7806569" y="346854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5" name="TextBox 24"/>
          <p:cNvSpPr txBox="1"/>
          <p:nvPr/>
        </p:nvSpPr>
        <p:spPr>
          <a:xfrm>
            <a:off x="4893641" y="407194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-36</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6" name="TextBox 25"/>
          <p:cNvSpPr txBox="1"/>
          <p:nvPr/>
        </p:nvSpPr>
        <p:spPr>
          <a:xfrm>
            <a:off x="5740600" y="4082618"/>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67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7" name="TextBox 26"/>
          <p:cNvSpPr txBox="1"/>
          <p:nvPr/>
        </p:nvSpPr>
        <p:spPr>
          <a:xfrm>
            <a:off x="6850984" y="409505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77</a:t>
            </a:r>
            <a:endParaRPr lang="en-US" sz="2400" dirty="0">
              <a:solidFill>
                <a:srgbClr val="7030A0"/>
              </a:solidFill>
              <a:latin typeface="Calibri" charset="0"/>
              <a:ea typeface="ＭＳ Ｐゴシック" charset="0"/>
              <a:cs typeface="ＭＳ Ｐゴシック" charset="0"/>
              <a:sym typeface="Arial"/>
              <a:rtl val="0"/>
            </a:endParaRPr>
          </a:p>
        </p:txBody>
      </p:sp>
      <p:sp>
        <p:nvSpPr>
          <p:cNvPr id="28" name="TextBox 27"/>
          <p:cNvSpPr txBox="1"/>
          <p:nvPr/>
        </p:nvSpPr>
        <p:spPr>
          <a:xfrm>
            <a:off x="7790260" y="409505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0" name="TextBox 29"/>
          <p:cNvSpPr txBox="1"/>
          <p:nvPr/>
        </p:nvSpPr>
        <p:spPr>
          <a:xfrm>
            <a:off x="4868474" y="4826379"/>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1" name="TextBox 30"/>
          <p:cNvSpPr txBox="1"/>
          <p:nvPr/>
        </p:nvSpPr>
        <p:spPr>
          <a:xfrm>
            <a:off x="5774347" y="4813609"/>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b="1" dirty="0" smtClean="0">
                <a:solidFill>
                  <a:srgbClr val="7030A0"/>
                </a:solidFill>
                <a:latin typeface="Calibri" charset="0"/>
                <a:ea typeface="ＭＳ Ｐゴシック" charset="0"/>
                <a:cs typeface="ＭＳ Ｐゴシック" charset="0"/>
                <a:sym typeface="Arial"/>
                <a:rtl val="0"/>
              </a:rPr>
              <a:t>61</a:t>
            </a:r>
            <a:endParaRPr lang="en-US" sz="2400" b="1" dirty="0">
              <a:solidFill>
                <a:srgbClr val="7030A0"/>
              </a:solidFill>
              <a:latin typeface="Calibri" charset="0"/>
              <a:ea typeface="ＭＳ Ｐゴシック" charset="0"/>
              <a:cs typeface="ＭＳ Ｐゴシック" charset="0"/>
              <a:sym typeface="Arial"/>
              <a:rtl val="0"/>
            </a:endParaRPr>
          </a:p>
        </p:txBody>
      </p:sp>
      <p:sp>
        <p:nvSpPr>
          <p:cNvPr id="32" name="TextBox 31"/>
          <p:cNvSpPr txBox="1"/>
          <p:nvPr/>
        </p:nvSpPr>
        <p:spPr>
          <a:xfrm>
            <a:off x="6815038" y="4813609"/>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3" name="TextBox 32"/>
          <p:cNvSpPr txBox="1"/>
          <p:nvPr/>
        </p:nvSpPr>
        <p:spPr>
          <a:xfrm>
            <a:off x="7806569" y="4826379"/>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12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4" name="TextBox 33"/>
          <p:cNvSpPr txBox="1"/>
          <p:nvPr/>
        </p:nvSpPr>
        <p:spPr>
          <a:xfrm>
            <a:off x="5679771"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-79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5" name="TextBox 34"/>
          <p:cNvSpPr txBox="1"/>
          <p:nvPr/>
        </p:nvSpPr>
        <p:spPr>
          <a:xfrm>
            <a:off x="7759281" y="5577202"/>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b="1" dirty="0" smtClean="0">
                <a:solidFill>
                  <a:srgbClr val="7030A0"/>
                </a:solidFill>
                <a:latin typeface="Calibri" charset="0"/>
                <a:ea typeface="ＭＳ Ｐゴシック" charset="0"/>
                <a:cs typeface="ＭＳ Ｐゴシック" charset="0"/>
                <a:sym typeface="Arial"/>
                <a:rtl val="0"/>
              </a:rPr>
              <a:t>-41</a:t>
            </a:r>
            <a:endParaRPr lang="en-US" sz="2400" b="1" dirty="0">
              <a:solidFill>
                <a:srgbClr val="7030A0"/>
              </a:solidFill>
              <a:latin typeface="Calibri" charset="0"/>
              <a:ea typeface="ＭＳ Ｐゴシック" charset="0"/>
              <a:cs typeface="ＭＳ Ｐゴシック" charset="0"/>
              <a:sym typeface="Arial"/>
              <a:rtl val="0"/>
            </a:endParaRPr>
          </a:p>
        </p:txBody>
      </p:sp>
      <p:sp>
        <p:nvSpPr>
          <p:cNvPr id="36" name="TextBox 35"/>
          <p:cNvSpPr txBox="1"/>
          <p:nvPr/>
        </p:nvSpPr>
        <p:spPr>
          <a:xfrm>
            <a:off x="4868474"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-52</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7" name="TextBox 36"/>
          <p:cNvSpPr txBox="1"/>
          <p:nvPr/>
        </p:nvSpPr>
        <p:spPr>
          <a:xfrm>
            <a:off x="6767750" y="5577203"/>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8" name="TextBox 37"/>
          <p:cNvSpPr txBox="1"/>
          <p:nvPr/>
        </p:nvSpPr>
        <p:spPr>
          <a:xfrm>
            <a:off x="8741342" y="3468544"/>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-20</a:t>
            </a:r>
            <a:endParaRPr lang="en-US" sz="2400" dirty="0">
              <a:solidFill>
                <a:srgbClr val="7030A0"/>
              </a:solidFill>
              <a:latin typeface="Calibri" charset="0"/>
              <a:ea typeface="ＭＳ Ｐゴシック" charset="0"/>
              <a:cs typeface="ＭＳ Ｐゴシック" charset="0"/>
              <a:sym typeface="Arial"/>
              <a:rtl val="0"/>
            </a:endParaRPr>
          </a:p>
        </p:txBody>
      </p:sp>
      <p:sp>
        <p:nvSpPr>
          <p:cNvPr id="39" name="TextBox 38"/>
          <p:cNvSpPr txBox="1"/>
          <p:nvPr/>
        </p:nvSpPr>
        <p:spPr>
          <a:xfrm>
            <a:off x="8879676" y="4095053"/>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-5</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0" name="TextBox 39"/>
          <p:cNvSpPr txBox="1"/>
          <p:nvPr/>
        </p:nvSpPr>
        <p:spPr>
          <a:xfrm>
            <a:off x="8782814" y="4813608"/>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b="1" dirty="0" smtClean="0">
                <a:solidFill>
                  <a:srgbClr val="7030A0"/>
                </a:solidFill>
                <a:latin typeface="Calibri" charset="0"/>
                <a:ea typeface="ＭＳ Ｐゴシック" charset="0"/>
                <a:cs typeface="ＭＳ Ｐゴシック" charset="0"/>
                <a:sym typeface="Arial"/>
                <a:rtl val="0"/>
              </a:rPr>
              <a:t>70</a:t>
            </a:r>
            <a:endParaRPr lang="en-US" sz="2400" b="1" dirty="0">
              <a:solidFill>
                <a:srgbClr val="7030A0"/>
              </a:solidFill>
              <a:latin typeface="Calibri" charset="0"/>
              <a:ea typeface="ＭＳ Ｐゴシック" charset="0"/>
              <a:cs typeface="ＭＳ Ｐゴシック" charset="0"/>
              <a:sym typeface="Arial"/>
              <a:rtl val="0"/>
            </a:endParaRPr>
          </a:p>
        </p:txBody>
      </p:sp>
      <p:sp>
        <p:nvSpPr>
          <p:cNvPr id="41" name="TextBox 40"/>
          <p:cNvSpPr txBox="1"/>
          <p:nvPr/>
        </p:nvSpPr>
        <p:spPr>
          <a:xfrm>
            <a:off x="8891018" y="5577202"/>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2" name="TextBox 41"/>
          <p:cNvSpPr txBox="1"/>
          <p:nvPr/>
        </p:nvSpPr>
        <p:spPr>
          <a:xfrm>
            <a:off x="9827973" y="3458310"/>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a:solidFill>
                  <a:srgbClr val="7030A0"/>
                </a:solidFill>
                <a:latin typeface="Calibri" charset="0"/>
                <a:ea typeface="ＭＳ Ｐゴシック" charset="0"/>
                <a:cs typeface="ＭＳ Ｐゴシック" charset="0"/>
                <a:sym typeface="Arial"/>
                <a:rtl val="0"/>
              </a:rPr>
              <a:t>2</a:t>
            </a:r>
            <a:r>
              <a:rPr lang="en-US" sz="2400" dirty="0" smtClean="0">
                <a:solidFill>
                  <a:srgbClr val="7030A0"/>
                </a:solidFill>
                <a:latin typeface="Calibri" charset="0"/>
                <a:ea typeface="ＭＳ Ｐゴシック" charset="0"/>
                <a:cs typeface="ＭＳ Ｐゴシック" charset="0"/>
                <a:sym typeface="Arial"/>
                <a:rtl val="0"/>
              </a:rPr>
              <a:t>9</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3" name="TextBox 42"/>
          <p:cNvSpPr txBox="1"/>
          <p:nvPr/>
        </p:nvSpPr>
        <p:spPr>
          <a:xfrm>
            <a:off x="9716239" y="4084819"/>
            <a:ext cx="590226" cy="461665"/>
          </a:xfrm>
          <a:prstGeom prst="rect">
            <a:avLst/>
          </a:prstGeom>
          <a:noFill/>
        </p:spPr>
        <p:txBody>
          <a:bodyPr wrap="none" rtlCol="0">
            <a:spAutoFit/>
          </a:bodyPr>
          <a:lstStyle/>
          <a:p>
            <a:pPr algn="r" defTabSz="457200" eaLnBrk="1" hangingPunct="1">
              <a:spcBef>
                <a:spcPct val="0"/>
              </a:spcBef>
              <a:buClrTx/>
              <a:buSzTx/>
              <a:buFontTx/>
              <a:buNone/>
            </a:pPr>
            <a:r>
              <a:rPr lang="en-US" sz="2400" b="1" dirty="0" smtClean="0">
                <a:solidFill>
                  <a:srgbClr val="7030A0"/>
                </a:solidFill>
                <a:latin typeface="Calibri" charset="0"/>
                <a:ea typeface="ＭＳ Ｐゴシック" charset="0"/>
                <a:cs typeface="ＭＳ Ｐゴシック" charset="0"/>
                <a:sym typeface="Arial"/>
                <a:rtl val="0"/>
              </a:rPr>
              <a:t>-21</a:t>
            </a:r>
            <a:endParaRPr lang="en-US" sz="2400" b="1" dirty="0">
              <a:solidFill>
                <a:srgbClr val="7030A0"/>
              </a:solidFill>
              <a:latin typeface="Calibri" charset="0"/>
              <a:ea typeface="ＭＳ Ｐゴシック" charset="0"/>
              <a:cs typeface="ＭＳ Ｐゴシック" charset="0"/>
              <a:sym typeface="Arial"/>
              <a:rtl val="0"/>
            </a:endParaRPr>
          </a:p>
        </p:txBody>
      </p:sp>
      <p:sp>
        <p:nvSpPr>
          <p:cNvPr id="44" name="TextBox 43"/>
          <p:cNvSpPr txBox="1"/>
          <p:nvPr/>
        </p:nvSpPr>
        <p:spPr>
          <a:xfrm>
            <a:off x="9774869" y="4803374"/>
            <a:ext cx="495650"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a:solidFill>
                  <a:srgbClr val="7030A0"/>
                </a:solidFill>
                <a:latin typeface="Calibri" charset="0"/>
                <a:ea typeface="ＭＳ Ｐゴシック" charset="0"/>
                <a:cs typeface="ＭＳ Ｐゴシック" charset="0"/>
                <a:sym typeface="Arial"/>
                <a:rtl val="0"/>
              </a:rPr>
              <a:t>1</a:t>
            </a:r>
            <a:r>
              <a:rPr lang="en-US" sz="2400" dirty="0" smtClean="0">
                <a:solidFill>
                  <a:srgbClr val="7030A0"/>
                </a:solidFill>
                <a:latin typeface="Calibri" charset="0"/>
                <a:ea typeface="ＭＳ Ｐゴシック" charset="0"/>
                <a:cs typeface="ＭＳ Ｐゴシック" charset="0"/>
                <a:sym typeface="Arial"/>
                <a:rtl val="0"/>
              </a:rPr>
              <a:t>4</a:t>
            </a:r>
            <a:endParaRPr lang="en-US" sz="2400" dirty="0">
              <a:solidFill>
                <a:srgbClr val="7030A0"/>
              </a:solidFill>
              <a:latin typeface="Calibri" charset="0"/>
              <a:ea typeface="ＭＳ Ｐゴシック" charset="0"/>
              <a:cs typeface="ＭＳ Ｐゴシック" charset="0"/>
              <a:sym typeface="Arial"/>
              <a:rtl val="0"/>
            </a:endParaRPr>
          </a:p>
        </p:txBody>
      </p:sp>
      <p:sp>
        <p:nvSpPr>
          <p:cNvPr id="45" name="TextBox 44"/>
          <p:cNvSpPr txBox="1"/>
          <p:nvPr/>
        </p:nvSpPr>
        <p:spPr>
          <a:xfrm>
            <a:off x="9883073" y="5566968"/>
            <a:ext cx="434734" cy="461665"/>
          </a:xfrm>
          <a:prstGeom prst="rect">
            <a:avLst/>
          </a:prstGeom>
          <a:noFill/>
        </p:spPr>
        <p:txBody>
          <a:bodyPr wrap="none" rtlCol="0">
            <a:spAutoFit/>
          </a:bodyPr>
          <a:lstStyle/>
          <a:p>
            <a:pPr algn="r" defTabSz="457200" eaLnBrk="1" hangingPunct="1">
              <a:spcBef>
                <a:spcPct val="0"/>
              </a:spcBef>
              <a:buClrTx/>
              <a:buSzTx/>
              <a:buFontTx/>
              <a:buNone/>
            </a:pPr>
            <a:r>
              <a:rPr lang="en-US" sz="2400" dirty="0" smtClean="0">
                <a:solidFill>
                  <a:srgbClr val="7030A0"/>
                </a:solidFill>
                <a:latin typeface="Calibri" charset="0"/>
                <a:ea typeface="ＭＳ Ｐゴシック" charset="0"/>
                <a:cs typeface="ＭＳ Ｐゴシック" charset="0"/>
                <a:sym typeface="Arial"/>
                <a:rtl val="0"/>
              </a:rPr>
              <a:t>-3</a:t>
            </a:r>
            <a:endParaRPr lang="en-US" sz="2400" dirty="0">
              <a:solidFill>
                <a:srgbClr val="7030A0"/>
              </a:solidFill>
              <a:latin typeface="Calibri" charset="0"/>
              <a:ea typeface="ＭＳ Ｐゴシック" charset="0"/>
              <a:cs typeface="ＭＳ Ｐゴシック" charset="0"/>
              <a:sym typeface="Arial"/>
              <a:rtl val="0"/>
            </a:endParaRPr>
          </a:p>
        </p:txBody>
      </p:sp>
      <p:sp>
        <p:nvSpPr>
          <p:cNvPr id="51" name="TextBox 50"/>
          <p:cNvSpPr txBox="1"/>
          <p:nvPr/>
        </p:nvSpPr>
        <p:spPr>
          <a:xfrm rot="16200000">
            <a:off x="-267877" y="4480034"/>
            <a:ext cx="105798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37AAED"/>
                </a:solidFill>
                <a:latin typeface="Calibri"/>
                <a:ea typeface="ＭＳ Ｐゴシック" charset="0"/>
                <a:cs typeface="Times New Roman"/>
                <a:sym typeface="Arial"/>
                <a:rtl val="0"/>
              </a:rPr>
              <a:t>Users</a:t>
            </a:r>
            <a:endParaRPr lang="en-US" sz="3000" dirty="0">
              <a:solidFill>
                <a:srgbClr val="37AAED"/>
              </a:solidFill>
              <a:latin typeface="Calibri"/>
              <a:ea typeface="ＭＳ Ｐゴシック" charset="0"/>
              <a:cs typeface="Times New Roman"/>
              <a:sym typeface="Arial"/>
              <a:rtl val="0"/>
            </a:endParaRPr>
          </a:p>
        </p:txBody>
      </p:sp>
      <p:sp>
        <p:nvSpPr>
          <p:cNvPr id="54" name="TextBox 53"/>
          <p:cNvSpPr txBox="1"/>
          <p:nvPr/>
        </p:nvSpPr>
        <p:spPr>
          <a:xfrm rot="5400000">
            <a:off x="4757120" y="1242089"/>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6" name="TextBox 55"/>
          <p:cNvSpPr txBox="1"/>
          <p:nvPr/>
        </p:nvSpPr>
        <p:spPr>
          <a:xfrm rot="5400000">
            <a:off x="6018886" y="1232373"/>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8" name="TextBox 57"/>
          <p:cNvSpPr txBox="1"/>
          <p:nvPr/>
        </p:nvSpPr>
        <p:spPr>
          <a:xfrm rot="5400000">
            <a:off x="7693121" y="1249637"/>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59" name="TextBox 58"/>
          <p:cNvSpPr txBox="1"/>
          <p:nvPr/>
        </p:nvSpPr>
        <p:spPr>
          <a:xfrm rot="5400000">
            <a:off x="8780442" y="1235465"/>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60" name="TextBox 59"/>
          <p:cNvSpPr txBox="1"/>
          <p:nvPr/>
        </p:nvSpPr>
        <p:spPr>
          <a:xfrm>
            <a:off x="6527806" y="1065694"/>
            <a:ext cx="1320419" cy="553998"/>
          </a:xfrm>
          <a:prstGeom prst="rect">
            <a:avLst/>
          </a:prstGeom>
          <a:noFill/>
        </p:spPr>
        <p:txBody>
          <a:bodyPr wrap="none" rtlCol="0">
            <a:spAutoFit/>
          </a:bodyPr>
          <a:lstStyle/>
          <a:p>
            <a:pPr algn="l" defTabSz="457200" eaLnBrk="1" hangingPunct="1">
              <a:spcBef>
                <a:spcPct val="0"/>
              </a:spcBef>
              <a:buClrTx/>
              <a:buSzTx/>
              <a:buFontTx/>
              <a:buNone/>
            </a:pPr>
            <a:r>
              <a:rPr lang="en-US" sz="3000" dirty="0" smtClean="0">
                <a:solidFill>
                  <a:srgbClr val="FF0000"/>
                </a:solidFill>
                <a:latin typeface="Calibri"/>
                <a:ea typeface="ＭＳ Ｐゴシック" charset="0"/>
                <a:cs typeface="Times New Roman"/>
                <a:sym typeface="Arial"/>
                <a:rtl val="0"/>
              </a:rPr>
              <a:t>Movies</a:t>
            </a:r>
            <a:endParaRPr lang="en-US" sz="3000" dirty="0">
              <a:solidFill>
                <a:srgbClr val="FF0000"/>
              </a:solidFill>
              <a:latin typeface="Calibri"/>
              <a:ea typeface="ＭＳ Ｐゴシック" charset="0"/>
              <a:cs typeface="Times New Roman"/>
              <a:sym typeface="Arial"/>
              <a:rtl val="0"/>
            </a:endParaRPr>
          </a:p>
        </p:txBody>
      </p:sp>
      <p:sp>
        <p:nvSpPr>
          <p:cNvPr id="61" name="TextBox 60"/>
          <p:cNvSpPr txBox="1"/>
          <p:nvPr/>
        </p:nvSpPr>
        <p:spPr>
          <a:xfrm>
            <a:off x="603425" y="3458310"/>
            <a:ext cx="1128835" cy="769441"/>
          </a:xfrm>
          <a:prstGeom prst="rect">
            <a:avLst/>
          </a:prstGeom>
          <a:noFill/>
        </p:spPr>
        <p:txBody>
          <a:bodyPr wrap="none" rtlCol="0">
            <a:spAutoFit/>
          </a:bodyPr>
          <a:lstStyle/>
          <a:p>
            <a:pPr algn="l" defTabSz="457200" eaLnBrk="1" hangingPunct="1">
              <a:spcBef>
                <a:spcPct val="0"/>
              </a:spcBef>
              <a:buClrTx/>
              <a:buSzTx/>
              <a:buFontTx/>
              <a:buNone/>
              <a:tabLst>
                <a:tab pos="225425" algn="l"/>
              </a:tabLst>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[ 4  1 -5]</a:t>
            </a:r>
          </a:p>
          <a:p>
            <a:pPr algn="l" defTabSz="457200" eaLnBrk="1" hangingPunct="1">
              <a:spcBef>
                <a:spcPct val="0"/>
              </a:spcBef>
              <a:buClrTx/>
              <a:buSzTx/>
              <a:buFontTx/>
              <a:buNone/>
            </a:pP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63" name="TextBox 62"/>
          <p:cNvSpPr txBox="1"/>
          <p:nvPr/>
        </p:nvSpPr>
        <p:spPr>
          <a:xfrm>
            <a:off x="613788" y="4197177"/>
            <a:ext cx="112883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[ 7 -2  0]</a:t>
            </a: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64" name="TextBox 63"/>
          <p:cNvSpPr txBox="1"/>
          <p:nvPr/>
        </p:nvSpPr>
        <p:spPr>
          <a:xfrm>
            <a:off x="620276" y="4948745"/>
            <a:ext cx="1128835" cy="769441"/>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37AAED"/>
                </a:solidFill>
                <a:latin typeface="Calibri" charset="0"/>
                <a:ea typeface="ＭＳ Ｐゴシック" charset="0"/>
                <a:cs typeface="ＭＳ Ｐゴシック" charset="0"/>
                <a:sym typeface="Arial"/>
                <a:rtl val="0"/>
              </a:rPr>
              <a:t>[ 6 -2  3]</a:t>
            </a:r>
          </a:p>
          <a:p>
            <a:pPr algn="l" defTabSz="457200" eaLnBrk="1" hangingPunct="1">
              <a:spcBef>
                <a:spcPct val="0"/>
              </a:spcBef>
              <a:buClrTx/>
              <a:buSzTx/>
              <a:buFontTx/>
              <a:buNone/>
            </a:pPr>
            <a:endParaRPr lang="en-US" sz="2200" dirty="0">
              <a:solidFill>
                <a:srgbClr val="37AAED"/>
              </a:solidFill>
              <a:latin typeface="Calibri" charset="0"/>
              <a:ea typeface="ＭＳ Ｐゴシック" charset="0"/>
              <a:cs typeface="ＭＳ Ｐゴシック" charset="0"/>
              <a:sym typeface="Arial"/>
              <a:rtl val="0"/>
            </a:endParaRPr>
          </a:p>
        </p:txBody>
      </p:sp>
      <p:sp>
        <p:nvSpPr>
          <p:cNvPr id="65" name="TextBox 64"/>
          <p:cNvSpPr txBox="1"/>
          <p:nvPr/>
        </p:nvSpPr>
        <p:spPr>
          <a:xfrm>
            <a:off x="621141" y="5607980"/>
            <a:ext cx="1128835" cy="430887"/>
          </a:xfrm>
          <a:prstGeom prst="rect">
            <a:avLst/>
          </a:prstGeom>
          <a:noFill/>
        </p:spPr>
        <p:txBody>
          <a:bodyPr wrap="none" rtlCol="0">
            <a:spAutoFit/>
          </a:bodyPr>
          <a:lstStyle/>
          <a:p>
            <a:pPr algn="l" defTabSz="457200" eaLnBrk="1" hangingPunct="1">
              <a:spcBef>
                <a:spcPct val="0"/>
              </a:spcBef>
              <a:buClrTx/>
              <a:buSzTx/>
              <a:buFontTx/>
              <a:buNone/>
            </a:pPr>
            <a:r>
              <a:rPr lang="en-US" sz="2200" dirty="0" smtClean="0">
                <a:solidFill>
                  <a:srgbClr val="0C5986">
                    <a:lumMod val="60000"/>
                    <a:lumOff val="40000"/>
                  </a:srgbClr>
                </a:solidFill>
                <a:latin typeface="Calibri" charset="0"/>
                <a:ea typeface="ＭＳ Ｐゴシック" charset="0"/>
                <a:cs typeface="ＭＳ Ｐゴシック" charset="0"/>
                <a:sym typeface="Arial"/>
                <a:rtl val="0"/>
              </a:rPr>
              <a:t>[-9  1  4]</a:t>
            </a:r>
            <a:endParaRPr lang="en-US" sz="2200" dirty="0">
              <a:solidFill>
                <a:srgbClr val="0C5986">
                  <a:lumMod val="60000"/>
                  <a:lumOff val="40000"/>
                </a:srgbClr>
              </a:solidFill>
              <a:latin typeface="Calibri" charset="0"/>
              <a:ea typeface="ＭＳ Ｐゴシック" charset="0"/>
              <a:cs typeface="ＭＳ Ｐゴシック" charset="0"/>
              <a:sym typeface="Arial"/>
              <a:rtl val="0"/>
            </a:endParaRPr>
          </a:p>
        </p:txBody>
      </p:sp>
      <p:sp>
        <p:nvSpPr>
          <p:cNvPr id="52" name="TextBox 51"/>
          <p:cNvSpPr txBox="1"/>
          <p:nvPr/>
        </p:nvSpPr>
        <p:spPr>
          <a:xfrm>
            <a:off x="4258902" y="1645305"/>
            <a:ext cx="98959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-6</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66" name="TextBox 65"/>
          <p:cNvSpPr txBox="1"/>
          <p:nvPr/>
        </p:nvSpPr>
        <p:spPr>
          <a:xfrm>
            <a:off x="5516668" y="1647567"/>
            <a:ext cx="996564"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9</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1</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67" name="TextBox 66"/>
          <p:cNvSpPr txBox="1"/>
          <p:nvPr/>
        </p:nvSpPr>
        <p:spPr>
          <a:xfrm>
            <a:off x="7204454" y="1664743"/>
            <a:ext cx="978378"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9</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-7</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68" name="TextBox 67"/>
          <p:cNvSpPr txBox="1"/>
          <p:nvPr/>
        </p:nvSpPr>
        <p:spPr>
          <a:xfrm>
            <a:off x="8291475" y="1650659"/>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69" name="TextBox 68"/>
          <p:cNvSpPr txBox="1"/>
          <p:nvPr/>
        </p:nvSpPr>
        <p:spPr>
          <a:xfrm>
            <a:off x="9239812" y="1639626"/>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70" name="TextBox 69"/>
          <p:cNvSpPr txBox="1"/>
          <p:nvPr/>
        </p:nvSpPr>
        <p:spPr>
          <a:xfrm>
            <a:off x="6340934" y="1657283"/>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71" name="TextBox 70"/>
          <p:cNvSpPr txBox="1"/>
          <p:nvPr/>
        </p:nvSpPr>
        <p:spPr>
          <a:xfrm>
            <a:off x="4981702" y="1657283"/>
            <a:ext cx="974787" cy="1107996"/>
          </a:xfrm>
          <a:prstGeom prst="rect">
            <a:avLst/>
          </a:prstGeom>
          <a:noFill/>
        </p:spPr>
        <p:txBody>
          <a:bodyPr wrap="square" rtlCol="0">
            <a:spAutoFit/>
          </a:bodyPr>
          <a:lstStyle/>
          <a:p>
            <a:pPr lvl="1" algn="r" defTabSz="457200" eaLnBrk="1" hangingPunct="1">
              <a:spcBef>
                <a:spcPct val="0"/>
              </a:spcBef>
              <a:buClrTx/>
              <a:buSzTx/>
              <a:buFontTx/>
              <a:buNone/>
            </a:pP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4</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 3</a:t>
            </a:r>
          </a:p>
          <a:p>
            <a:pPr lvl="1" algn="r"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 -</a:t>
            </a:r>
            <a:r>
              <a:rPr lang="en-US" sz="2200" dirty="0" smtClean="0">
                <a:solidFill>
                  <a:srgbClr val="9C0001">
                    <a:lumMod val="60000"/>
                    <a:lumOff val="40000"/>
                  </a:srgbClr>
                </a:solidFill>
                <a:latin typeface="Calibri" charset="0"/>
                <a:ea typeface="ＭＳ Ｐゴシック" charset="0"/>
                <a:cs typeface="ＭＳ Ｐゴシック" charset="0"/>
                <a:sym typeface="Arial"/>
                <a:rtl val="0"/>
              </a:rPr>
              <a:t>2</a:t>
            </a:r>
            <a:endParaRPr lang="en-US" sz="2200" dirty="0">
              <a:solidFill>
                <a:srgbClr val="9C0001">
                  <a:lumMod val="60000"/>
                  <a:lumOff val="40000"/>
                </a:srgbClr>
              </a:solidFill>
              <a:latin typeface="Calibri" charset="0"/>
              <a:ea typeface="ＭＳ Ｐゴシック" charset="0"/>
              <a:cs typeface="ＭＳ Ｐゴシック" charset="0"/>
              <a:sym typeface="Arial"/>
              <a:rtl val="0"/>
            </a:endParaRPr>
          </a:p>
        </p:txBody>
      </p:sp>
      <p:sp>
        <p:nvSpPr>
          <p:cNvPr id="72" name="TextBox 71"/>
          <p:cNvSpPr txBox="1"/>
          <p:nvPr/>
        </p:nvSpPr>
        <p:spPr>
          <a:xfrm rot="16200000">
            <a:off x="9679943" y="2727185"/>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3" name="TextBox 72"/>
          <p:cNvSpPr txBox="1"/>
          <p:nvPr/>
        </p:nvSpPr>
        <p:spPr>
          <a:xfrm rot="16200000">
            <a:off x="8731030" y="2749928"/>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4" name="TextBox 73"/>
          <p:cNvSpPr txBox="1"/>
          <p:nvPr/>
        </p:nvSpPr>
        <p:spPr>
          <a:xfrm rot="16200000">
            <a:off x="6007064" y="2749928"/>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5" name="TextBox 74"/>
          <p:cNvSpPr txBox="1"/>
          <p:nvPr/>
        </p:nvSpPr>
        <p:spPr>
          <a:xfrm rot="16200000">
            <a:off x="5434454" y="2771700"/>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6" name="TextBox 75"/>
          <p:cNvSpPr txBox="1"/>
          <p:nvPr/>
        </p:nvSpPr>
        <p:spPr>
          <a:xfrm rot="16200000">
            <a:off x="4748301" y="2749927"/>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7" name="TextBox 76"/>
          <p:cNvSpPr txBox="1"/>
          <p:nvPr/>
        </p:nvSpPr>
        <p:spPr>
          <a:xfrm rot="16200000">
            <a:off x="7660825" y="2846453"/>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8" name="TextBox 77"/>
          <p:cNvSpPr txBox="1"/>
          <p:nvPr/>
        </p:nvSpPr>
        <p:spPr>
          <a:xfrm rot="16200000">
            <a:off x="6779081" y="2814185"/>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79" name="TextBox 78"/>
          <p:cNvSpPr txBox="1"/>
          <p:nvPr/>
        </p:nvSpPr>
        <p:spPr>
          <a:xfrm rot="5400000">
            <a:off x="9722536" y="1193001"/>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80" name="TextBox 79"/>
          <p:cNvSpPr txBox="1"/>
          <p:nvPr/>
        </p:nvSpPr>
        <p:spPr>
          <a:xfrm rot="5400000">
            <a:off x="6817158" y="1204320"/>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
        <p:nvSpPr>
          <p:cNvPr id="81" name="TextBox 80"/>
          <p:cNvSpPr txBox="1"/>
          <p:nvPr/>
        </p:nvSpPr>
        <p:spPr>
          <a:xfrm rot="5400000">
            <a:off x="5477512" y="1253926"/>
            <a:ext cx="685501" cy="430887"/>
          </a:xfrm>
          <a:prstGeom prst="rect">
            <a:avLst/>
          </a:prstGeom>
          <a:noFill/>
        </p:spPr>
        <p:txBody>
          <a:bodyPr wrap="square" rtlCol="0">
            <a:spAutoFit/>
          </a:bodyPr>
          <a:lstStyle/>
          <a:p>
            <a:pPr lvl="1" algn="l" defTabSz="457200" eaLnBrk="1" hangingPunct="1">
              <a:spcBef>
                <a:spcPct val="0"/>
              </a:spcBef>
              <a:buClrTx/>
              <a:buSzTx/>
              <a:buFontTx/>
              <a:buNone/>
            </a:pPr>
            <a:r>
              <a:rPr lang="en-US" sz="2200" dirty="0">
                <a:solidFill>
                  <a:srgbClr val="9C0001">
                    <a:lumMod val="60000"/>
                    <a:lumOff val="40000"/>
                  </a:srgbClr>
                </a:solidFill>
                <a:latin typeface="Calibri" charset="0"/>
                <a:ea typeface="ＭＳ Ｐゴシック" charset="0"/>
                <a:cs typeface="ＭＳ Ｐゴシック" charset="0"/>
                <a:sym typeface="Arial"/>
                <a:rtl val="0"/>
              </a:rPr>
              <a:t>[</a:t>
            </a:r>
          </a:p>
        </p:txBody>
      </p:sp>
    </p:spTree>
    <p:extLst>
      <p:ext uri="{BB962C8B-B14F-4D97-AF65-F5344CB8AC3E}">
        <p14:creationId xmlns:p14="http://schemas.microsoft.com/office/powerpoint/2010/main" val="355831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24</a:t>
            </a:fld>
            <a:endParaRPr lang="en-GB" dirty="0"/>
          </a:p>
        </p:txBody>
      </p:sp>
      <p:sp>
        <p:nvSpPr>
          <p:cNvPr id="22" name="TextBox 21"/>
          <p:cNvSpPr txBox="1"/>
          <p:nvPr/>
        </p:nvSpPr>
        <p:spPr>
          <a:xfrm rot="16200000">
            <a:off x="-277204" y="3609813"/>
            <a:ext cx="2499402" cy="646331"/>
          </a:xfrm>
          <a:prstGeom prst="rect">
            <a:avLst/>
          </a:prstGeom>
          <a:noFill/>
        </p:spPr>
        <p:txBody>
          <a:bodyPr wrap="none" rtlCol="0">
            <a:spAutoFit/>
          </a:bodyPr>
          <a:lstStyle/>
          <a:p>
            <a:r>
              <a:rPr lang="en-US" sz="3600" b="1" dirty="0" smtClean="0">
                <a:solidFill>
                  <a:schemeClr val="accent1"/>
                </a:solidFill>
              </a:rPr>
              <a:t>Languages</a:t>
            </a:r>
            <a:endParaRPr lang="en-US" sz="3600" b="1" dirty="0">
              <a:solidFill>
                <a:schemeClr val="accent1"/>
              </a:solidFill>
            </a:endParaRPr>
          </a:p>
        </p:txBody>
      </p:sp>
      <p:sp>
        <p:nvSpPr>
          <p:cNvPr id="23" name="TextBox 22"/>
          <p:cNvSpPr txBox="1"/>
          <p:nvPr/>
        </p:nvSpPr>
        <p:spPr>
          <a:xfrm>
            <a:off x="4116535" y="1485900"/>
            <a:ext cx="4666662" cy="646331"/>
          </a:xfrm>
          <a:prstGeom prst="rect">
            <a:avLst/>
          </a:prstGeom>
          <a:noFill/>
        </p:spPr>
        <p:txBody>
          <a:bodyPr wrap="none" rtlCol="0">
            <a:spAutoFit/>
          </a:bodyPr>
          <a:lstStyle/>
          <a:p>
            <a:r>
              <a:rPr lang="en-US" sz="3600" b="1" smtClean="0">
                <a:solidFill>
                  <a:schemeClr val="accent1"/>
                </a:solidFill>
              </a:rPr>
              <a:t>Typological Features</a:t>
            </a:r>
            <a:endParaRPr lang="en-US" sz="3600" b="1" dirty="0">
              <a:solidFill>
                <a:schemeClr val="accent1"/>
              </a:solidFill>
            </a:endParaRPr>
          </a:p>
        </p:txBody>
      </p:sp>
      <p:pic>
        <p:nvPicPr>
          <p:cNvPr id="29" name="Picture 2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3966" y="1328059"/>
            <a:ext cx="1318977" cy="689427"/>
          </a:xfrm>
          <a:prstGeom prst="rect">
            <a:avLst/>
          </a:prstGeom>
        </p:spPr>
      </p:pic>
      <p:sp>
        <p:nvSpPr>
          <p:cNvPr id="8" name="TextBox 7"/>
          <p:cNvSpPr txBox="1"/>
          <p:nvPr/>
        </p:nvSpPr>
        <p:spPr>
          <a:xfrm rot="20140505">
            <a:off x="3661735" y="3544776"/>
            <a:ext cx="4921540" cy="830997"/>
          </a:xfrm>
          <a:prstGeom prst="rect">
            <a:avLst/>
          </a:prstGeom>
          <a:noFill/>
        </p:spPr>
        <p:txBody>
          <a:bodyPr wrap="none" rtlCol="0">
            <a:spAutoFit/>
          </a:bodyPr>
          <a:lstStyle/>
          <a:p>
            <a:r>
              <a:rPr lang="en-US" sz="4800" b="1" dirty="0" smtClean="0">
                <a:solidFill>
                  <a:schemeClr val="accent1"/>
                </a:solidFill>
              </a:rPr>
              <a:t>WALS Challenge</a:t>
            </a:r>
            <a:endParaRPr lang="en-US" sz="4800" b="1" dirty="0">
              <a:solidFill>
                <a:schemeClr val="accent1"/>
              </a:solidFill>
            </a:endParaRPr>
          </a:p>
        </p:txBody>
      </p:sp>
      <p:sp>
        <p:nvSpPr>
          <p:cNvPr id="10" name="Explosion 2 9"/>
          <p:cNvSpPr/>
          <p:nvPr/>
        </p:nvSpPr>
        <p:spPr>
          <a:xfrm rot="20297226">
            <a:off x="2081337" y="2531203"/>
            <a:ext cx="8322280" cy="2976137"/>
          </a:xfrm>
          <a:prstGeom prst="irregularSeal2">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70213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25</a:t>
            </a:fld>
            <a:endParaRPr lang="en-GB"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8424" y="1371602"/>
            <a:ext cx="1248148" cy="689428"/>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3966" y="1328059"/>
            <a:ext cx="1318977" cy="1299028"/>
          </a:xfrm>
          <a:prstGeom prst="rect">
            <a:avLst/>
          </a:prstGeom>
        </p:spPr>
      </p:pic>
      <p:sp>
        <p:nvSpPr>
          <p:cNvPr id="9" name="TextBox 8"/>
          <p:cNvSpPr txBox="1"/>
          <p:nvPr/>
        </p:nvSpPr>
        <p:spPr>
          <a:xfrm>
            <a:off x="4116535" y="1485900"/>
            <a:ext cx="4666662" cy="646331"/>
          </a:xfrm>
          <a:prstGeom prst="rect">
            <a:avLst/>
          </a:prstGeom>
          <a:noFill/>
        </p:spPr>
        <p:txBody>
          <a:bodyPr wrap="none" rtlCol="0">
            <a:spAutoFit/>
          </a:bodyPr>
          <a:lstStyle/>
          <a:p>
            <a:r>
              <a:rPr lang="en-US" sz="3600" b="1" smtClean="0">
                <a:solidFill>
                  <a:schemeClr val="accent1"/>
                </a:solidFill>
              </a:rPr>
              <a:t>Typological Features</a:t>
            </a:r>
            <a:endParaRPr lang="en-US" sz="3600" b="1" dirty="0">
              <a:solidFill>
                <a:schemeClr val="accent1"/>
              </a:solidFill>
            </a:endParaRPr>
          </a:p>
        </p:txBody>
      </p:sp>
    </p:spTree>
    <p:extLst>
      <p:ext uri="{BB962C8B-B14F-4D97-AF65-F5344CB8AC3E}">
        <p14:creationId xmlns:p14="http://schemas.microsoft.com/office/powerpoint/2010/main" val="871039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26</a:t>
            </a:fld>
            <a:endParaRPr lang="en-GB"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8424" y="1371602"/>
            <a:ext cx="1248148" cy="689428"/>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3966" y="1328058"/>
            <a:ext cx="1318977" cy="1995713"/>
          </a:xfrm>
          <a:prstGeom prst="rect">
            <a:avLst/>
          </a:prstGeom>
        </p:spPr>
      </p:pic>
      <p:sp>
        <p:nvSpPr>
          <p:cNvPr id="8" name="TextBox 7"/>
          <p:cNvSpPr txBox="1"/>
          <p:nvPr/>
        </p:nvSpPr>
        <p:spPr>
          <a:xfrm>
            <a:off x="4116535" y="1485900"/>
            <a:ext cx="4666662" cy="646331"/>
          </a:xfrm>
          <a:prstGeom prst="rect">
            <a:avLst/>
          </a:prstGeom>
          <a:noFill/>
        </p:spPr>
        <p:txBody>
          <a:bodyPr wrap="none" rtlCol="0">
            <a:spAutoFit/>
          </a:bodyPr>
          <a:lstStyle/>
          <a:p>
            <a:r>
              <a:rPr lang="en-US" sz="3600" b="1" smtClean="0">
                <a:solidFill>
                  <a:schemeClr val="accent1"/>
                </a:solidFill>
              </a:rPr>
              <a:t>Typological Features</a:t>
            </a:r>
            <a:endParaRPr lang="en-US" sz="3600" b="1" dirty="0">
              <a:solidFill>
                <a:schemeClr val="accent1"/>
              </a:solidFill>
            </a:endParaRPr>
          </a:p>
        </p:txBody>
      </p:sp>
    </p:spTree>
    <p:extLst>
      <p:ext uri="{BB962C8B-B14F-4D97-AF65-F5344CB8AC3E}">
        <p14:creationId xmlns:p14="http://schemas.microsoft.com/office/powerpoint/2010/main" val="767817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27</a:t>
            </a:fld>
            <a:endParaRPr lang="en-GB"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8424" y="1371602"/>
            <a:ext cx="1248148" cy="689428"/>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43966" y="1328058"/>
            <a:ext cx="1318977" cy="2852057"/>
          </a:xfrm>
          <a:prstGeom prst="rect">
            <a:avLst/>
          </a:prstGeom>
        </p:spPr>
      </p:pic>
      <p:sp>
        <p:nvSpPr>
          <p:cNvPr id="8" name="TextBox 7"/>
          <p:cNvSpPr txBox="1"/>
          <p:nvPr/>
        </p:nvSpPr>
        <p:spPr>
          <a:xfrm>
            <a:off x="4116535" y="1485900"/>
            <a:ext cx="4666662" cy="646331"/>
          </a:xfrm>
          <a:prstGeom prst="rect">
            <a:avLst/>
          </a:prstGeom>
          <a:noFill/>
        </p:spPr>
        <p:txBody>
          <a:bodyPr wrap="none" rtlCol="0">
            <a:spAutoFit/>
          </a:bodyPr>
          <a:lstStyle/>
          <a:p>
            <a:r>
              <a:rPr lang="en-US" sz="3600" b="1" smtClean="0">
                <a:solidFill>
                  <a:schemeClr val="accent1"/>
                </a:solidFill>
              </a:rPr>
              <a:t>Typological Features</a:t>
            </a:r>
            <a:endParaRPr lang="en-US" sz="3600" b="1" dirty="0">
              <a:solidFill>
                <a:schemeClr val="accent1"/>
              </a:solidFill>
            </a:endParaRPr>
          </a:p>
        </p:txBody>
      </p:sp>
    </p:spTree>
    <p:extLst>
      <p:ext uri="{BB962C8B-B14F-4D97-AF65-F5344CB8AC3E}">
        <p14:creationId xmlns:p14="http://schemas.microsoft.com/office/powerpoint/2010/main" val="14324000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28</a:t>
            </a:fld>
            <a:endParaRPr lang="en-GB"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8424" y="1371602"/>
            <a:ext cx="1248148" cy="68942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a:ext>
            </a:extLst>
          </a:blip>
          <a:srcRect b="-1480"/>
          <a:stretch/>
        </p:blipFill>
        <p:spPr>
          <a:xfrm>
            <a:off x="345600" y="1342571"/>
            <a:ext cx="1318977" cy="4985657"/>
          </a:xfrm>
          <a:prstGeom prst="rect">
            <a:avLst/>
          </a:prstGeom>
        </p:spPr>
      </p:pic>
      <p:sp>
        <p:nvSpPr>
          <p:cNvPr id="9" name="TextBox 8"/>
          <p:cNvSpPr txBox="1"/>
          <p:nvPr/>
        </p:nvSpPr>
        <p:spPr>
          <a:xfrm>
            <a:off x="4116535" y="1485900"/>
            <a:ext cx="4666662" cy="646331"/>
          </a:xfrm>
          <a:prstGeom prst="rect">
            <a:avLst/>
          </a:prstGeom>
          <a:noFill/>
        </p:spPr>
        <p:txBody>
          <a:bodyPr wrap="none" rtlCol="0">
            <a:spAutoFit/>
          </a:bodyPr>
          <a:lstStyle/>
          <a:p>
            <a:r>
              <a:rPr lang="en-US" sz="3600" b="1" smtClean="0">
                <a:solidFill>
                  <a:schemeClr val="accent1"/>
                </a:solidFill>
              </a:rPr>
              <a:t>Typological Features</a:t>
            </a:r>
            <a:endParaRPr lang="en-US" sz="3600" b="1" dirty="0">
              <a:solidFill>
                <a:schemeClr val="accent1"/>
              </a:solidFill>
            </a:endParaRPr>
          </a:p>
        </p:txBody>
      </p:sp>
    </p:spTree>
    <p:extLst>
      <p:ext uri="{BB962C8B-B14F-4D97-AF65-F5344CB8AC3E}">
        <p14:creationId xmlns:p14="http://schemas.microsoft.com/office/powerpoint/2010/main" val="4347476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29</a:t>
            </a:fld>
            <a:endParaRPr lang="en-GB"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8423" y="1371602"/>
            <a:ext cx="5210547" cy="689428"/>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a:ext>
            </a:extLst>
          </a:blip>
          <a:srcRect b="-1480"/>
          <a:stretch/>
        </p:blipFill>
        <p:spPr>
          <a:xfrm>
            <a:off x="345600" y="1342571"/>
            <a:ext cx="1318977" cy="4985657"/>
          </a:xfrm>
          <a:prstGeom prst="rect">
            <a:avLst/>
          </a:prstGeom>
        </p:spPr>
      </p:pic>
    </p:spTree>
    <p:extLst>
      <p:ext uri="{BB962C8B-B14F-4D97-AF65-F5344CB8AC3E}">
        <p14:creationId xmlns:p14="http://schemas.microsoft.com/office/powerpoint/2010/main" val="4772126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Languages are different</a:t>
            </a:r>
            <a:endParaRPr lang="en-GB" dirty="0"/>
          </a:p>
        </p:txBody>
      </p:sp>
      <p:sp>
        <p:nvSpPr>
          <p:cNvPr id="6" name="Date Placeholder 5"/>
          <p:cNvSpPr>
            <a:spLocks noGrp="1"/>
          </p:cNvSpPr>
          <p:nvPr>
            <p:ph type="dt" sz="half" idx="10"/>
          </p:nvPr>
        </p:nvSpPr>
        <p:spPr>
          <a:xfrm>
            <a:off x="5742709" y="85745"/>
            <a:ext cx="5401378"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3</a:t>
            </a:fld>
            <a:endParaRPr lang="en-GB"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81661" y="1146540"/>
            <a:ext cx="4513546" cy="2490312"/>
          </a:xfrm>
          <a:prstGeom prst="rect">
            <a:avLst/>
          </a:prstGeom>
        </p:spPr>
      </p:pic>
      <p:sp>
        <p:nvSpPr>
          <p:cNvPr id="17" name="Rectangle 16"/>
          <p:cNvSpPr/>
          <p:nvPr/>
        </p:nvSpPr>
        <p:spPr>
          <a:xfrm>
            <a:off x="1805585" y="3610992"/>
            <a:ext cx="4295412" cy="738664"/>
          </a:xfrm>
          <a:prstGeom prst="rect">
            <a:avLst/>
          </a:prstGeom>
        </p:spPr>
        <p:txBody>
          <a:bodyPr wrap="square">
            <a:spAutoFit/>
          </a:bodyPr>
          <a:lstStyle/>
          <a:p>
            <a:r>
              <a:rPr lang="en-GB" sz="4200" dirty="0" smtClean="0">
                <a:solidFill>
                  <a:schemeClr val="accent6"/>
                </a:solidFill>
              </a:rPr>
              <a:t>eat</a:t>
            </a:r>
            <a:r>
              <a:rPr lang="en-GB" sz="4200" dirty="0" smtClean="0"/>
              <a:t>      </a:t>
            </a:r>
            <a:r>
              <a:rPr lang="en-GB" sz="4200" dirty="0" smtClean="0">
                <a:solidFill>
                  <a:schemeClr val="accent1"/>
                </a:solidFill>
              </a:rPr>
              <a:t>an apple</a:t>
            </a:r>
            <a:endParaRPr lang="en-GB" sz="4200" dirty="0">
              <a:solidFill>
                <a:schemeClr val="accent1"/>
              </a:solidFill>
            </a:endParaRPr>
          </a:p>
        </p:txBody>
      </p:sp>
      <p:pic>
        <p:nvPicPr>
          <p:cNvPr id="19" name="Picture 18"/>
          <p:cNvPicPr>
            <a:picLocks noChangeAspect="1"/>
          </p:cNvPicPr>
          <p:nvPr/>
        </p:nvPicPr>
        <p:blipFill>
          <a:blip r:embed="rId4"/>
          <a:stretch>
            <a:fillRect/>
          </a:stretch>
        </p:blipFill>
        <p:spPr>
          <a:xfrm>
            <a:off x="1673580" y="4662145"/>
            <a:ext cx="1291245" cy="1332144"/>
          </a:xfrm>
          <a:prstGeom prst="rect">
            <a:avLst/>
          </a:prstGeom>
        </p:spPr>
      </p:pic>
      <p:pic>
        <p:nvPicPr>
          <p:cNvPr id="22" name="Picture 21"/>
          <p:cNvPicPr>
            <a:picLocks noChangeAspect="1"/>
          </p:cNvPicPr>
          <p:nvPr/>
        </p:nvPicPr>
        <p:blipFill>
          <a:blip r:embed="rId5"/>
          <a:stretch>
            <a:fillRect/>
          </a:stretch>
        </p:blipFill>
        <p:spPr>
          <a:xfrm>
            <a:off x="4123518" y="4518748"/>
            <a:ext cx="1318760" cy="1528997"/>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36309" y="2881500"/>
            <a:ext cx="1472817" cy="695083"/>
          </a:xfrm>
          <a:prstGeom prst="rect">
            <a:avLst/>
          </a:prstGeom>
        </p:spPr>
      </p:pic>
    </p:spTree>
    <p:extLst>
      <p:ext uri="{BB962C8B-B14F-4D97-AF65-F5344CB8AC3E}">
        <p14:creationId xmlns:p14="http://schemas.microsoft.com/office/powerpoint/2010/main" val="4075385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30</a:t>
            </a:fld>
            <a:endParaRPr lang="en-GB"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8423" y="1371602"/>
            <a:ext cx="11451691" cy="68942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a:ext>
            </a:extLst>
          </a:blip>
          <a:srcRect b="-1480"/>
          <a:stretch/>
        </p:blipFill>
        <p:spPr>
          <a:xfrm>
            <a:off x="345600" y="1342571"/>
            <a:ext cx="1318977" cy="4985657"/>
          </a:xfrm>
          <a:prstGeom prst="rect">
            <a:avLst/>
          </a:prstGeom>
        </p:spPr>
      </p:pic>
    </p:spTree>
    <p:extLst>
      <p:ext uri="{BB962C8B-B14F-4D97-AF65-F5344CB8AC3E}">
        <p14:creationId xmlns:p14="http://schemas.microsoft.com/office/powerpoint/2010/main" val="20103750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31</a:t>
            </a:fld>
            <a:endParaRPr lang="en-GB"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409803" y="1575693"/>
            <a:ext cx="9686832" cy="583178"/>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a:ext>
            </a:extLst>
          </a:blip>
          <a:srcRect b="-1480"/>
          <a:stretch/>
        </p:blipFill>
        <p:spPr>
          <a:xfrm>
            <a:off x="2301195" y="1489388"/>
            <a:ext cx="1356146" cy="512615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3495" y="3430164"/>
            <a:ext cx="1917700" cy="6223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11819" y="1053307"/>
            <a:ext cx="2082800" cy="723900"/>
          </a:xfrm>
          <a:prstGeom prst="rect">
            <a:avLst/>
          </a:prstGeom>
        </p:spPr>
      </p:pic>
    </p:spTree>
    <p:extLst>
      <p:ext uri="{BB962C8B-B14F-4D97-AF65-F5344CB8AC3E}">
        <p14:creationId xmlns:p14="http://schemas.microsoft.com/office/powerpoint/2010/main" val="3254059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Typological Feature Prediction</a:t>
            </a:r>
            <a:endParaRPr lang="en-GB" dirty="0"/>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32</a:t>
            </a:fld>
            <a:endParaRPr lang="en-GB" dirty="0"/>
          </a:p>
        </p:txBody>
      </p:sp>
      <p:grpSp>
        <p:nvGrpSpPr>
          <p:cNvPr id="14" name="Group 13"/>
          <p:cNvGrpSpPr/>
          <p:nvPr/>
        </p:nvGrpSpPr>
        <p:grpSpPr>
          <a:xfrm>
            <a:off x="2361962" y="1918493"/>
            <a:ext cx="9239488" cy="3946732"/>
            <a:chOff x="2341495" y="1485900"/>
            <a:chExt cx="9259960" cy="4190646"/>
          </a:xfrm>
        </p:grpSpPr>
        <p:pic>
          <p:nvPicPr>
            <p:cNvPr id="15" name="Picture 14"/>
            <p:cNvPicPr>
              <a:picLocks noChangeAspect="1"/>
            </p:cNvPicPr>
            <p:nvPr/>
          </p:nvPicPr>
          <p:blipFill>
            <a:blip r:embed="rId3"/>
            <a:stretch>
              <a:fillRect/>
            </a:stretch>
          </p:blipFill>
          <p:spPr>
            <a:xfrm>
              <a:off x="2341495" y="1485900"/>
              <a:ext cx="9259960" cy="4122586"/>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48920" y="5102989"/>
              <a:ext cx="764180" cy="573557"/>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48920" y="2632889"/>
              <a:ext cx="791396" cy="52663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48633" y="2144846"/>
              <a:ext cx="791684" cy="395842"/>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448920" y="3206099"/>
              <a:ext cx="764180" cy="458509"/>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48917" y="4547891"/>
              <a:ext cx="764180" cy="508527"/>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448919" y="3992790"/>
              <a:ext cx="764180" cy="508527"/>
            </a:xfrm>
            <a:prstGeom prst="rect">
              <a:avLst/>
            </a:prstGeom>
          </p:spPr>
        </p:pic>
      </p:grpSp>
      <p:pic>
        <p:nvPicPr>
          <p:cNvPr id="23" name="Picture 2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3495" y="3430164"/>
            <a:ext cx="1917700" cy="62230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211819" y="1053307"/>
            <a:ext cx="2082800" cy="723900"/>
          </a:xfrm>
          <a:prstGeom prst="rect">
            <a:avLst/>
          </a:prstGeom>
        </p:spPr>
      </p:pic>
      <p:sp>
        <p:nvSpPr>
          <p:cNvPr id="13" name="Rectangle 12"/>
          <p:cNvSpPr/>
          <p:nvPr/>
        </p:nvSpPr>
        <p:spPr>
          <a:xfrm>
            <a:off x="3624943" y="2911887"/>
            <a:ext cx="2918097" cy="10585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7364187" y="3430164"/>
            <a:ext cx="3683744" cy="540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7364187" y="2439420"/>
            <a:ext cx="3683744" cy="540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410411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Probabilistic Typology as Matrix Factorisation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33</a:t>
            </a:fld>
            <a:endParaRPr lang="en-GB"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a:ext>
            </a:extLst>
          </a:blip>
          <a:srcRect t="-9028"/>
          <a:stretch/>
        </p:blipFill>
        <p:spPr>
          <a:xfrm>
            <a:off x="4017814" y="2246148"/>
            <a:ext cx="681030" cy="67847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a:ext>
            </a:extLst>
          </a:blip>
          <a:srcRect t="-9237"/>
          <a:stretch/>
        </p:blipFill>
        <p:spPr>
          <a:xfrm>
            <a:off x="7008626" y="2126820"/>
            <a:ext cx="775835" cy="790765"/>
          </a:xfrm>
          <a:prstGeom prst="rect">
            <a:avLst/>
          </a:prstGeom>
        </p:spPr>
      </p:pic>
      <p:sp>
        <p:nvSpPr>
          <p:cNvPr id="20" name="Oval 19"/>
          <p:cNvSpPr/>
          <p:nvPr/>
        </p:nvSpPr>
        <p:spPr>
          <a:xfrm>
            <a:off x="3294849" y="2209800"/>
            <a:ext cx="1964863" cy="84282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spcBef>
                <a:spcPct val="0"/>
              </a:spcBef>
              <a:buClrTx/>
              <a:buSzTx/>
              <a:buFontTx/>
              <a:buNone/>
            </a:pPr>
            <a:endParaRPr lang="en-US" sz="3000" dirty="0">
              <a:solidFill>
                <a:srgbClr val="000000"/>
              </a:solidFill>
              <a:latin typeface="Cambria"/>
              <a:cs typeface="Cambria"/>
              <a:sym typeface="Arial"/>
              <a:rtl val="0"/>
            </a:endParaRPr>
          </a:p>
        </p:txBody>
      </p:sp>
      <p:sp>
        <p:nvSpPr>
          <p:cNvPr id="21" name="Oval 20"/>
          <p:cNvSpPr/>
          <p:nvPr/>
        </p:nvSpPr>
        <p:spPr>
          <a:xfrm>
            <a:off x="6414113" y="2209800"/>
            <a:ext cx="1964863" cy="84282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spcBef>
                <a:spcPct val="0"/>
              </a:spcBef>
              <a:buClrTx/>
              <a:buSzTx/>
              <a:buFontTx/>
              <a:buNone/>
            </a:pPr>
            <a:endParaRPr lang="en-US" sz="3000" dirty="0">
              <a:solidFill>
                <a:srgbClr val="9C0001">
                  <a:lumMod val="60000"/>
                  <a:lumOff val="40000"/>
                </a:srgbClr>
              </a:solidFill>
              <a:latin typeface="Cambria"/>
              <a:cs typeface="Cambria"/>
              <a:sym typeface="Arial"/>
              <a:rtl val="0"/>
            </a:endParaRPr>
          </a:p>
        </p:txBody>
      </p:sp>
      <p:sp>
        <p:nvSpPr>
          <p:cNvPr id="22" name="Oval 21"/>
          <p:cNvSpPr/>
          <p:nvPr/>
        </p:nvSpPr>
        <p:spPr>
          <a:xfrm>
            <a:off x="4803946" y="3621301"/>
            <a:ext cx="1964863" cy="84282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spcBef>
                <a:spcPct val="0"/>
              </a:spcBef>
              <a:buClrTx/>
              <a:buSzTx/>
              <a:buFontTx/>
              <a:buNone/>
            </a:pPr>
            <a:r>
              <a:rPr lang="en-US" sz="4500" dirty="0" smtClean="0">
                <a:solidFill>
                  <a:srgbClr val="660075">
                    <a:lumMod val="60000"/>
                    <a:lumOff val="40000"/>
                  </a:srgbClr>
                </a:solidFill>
                <a:cs typeface="Calibri"/>
                <a:sym typeface="Arial"/>
                <a:rtl val="0"/>
              </a:rPr>
              <a:t> </a:t>
            </a:r>
            <a:r>
              <a:rPr lang="en-US" sz="4500" dirty="0">
                <a:solidFill>
                  <a:srgbClr val="660075">
                    <a:lumMod val="60000"/>
                    <a:lumOff val="40000"/>
                  </a:srgbClr>
                </a:solidFill>
                <a:cs typeface="Calibri"/>
                <a:sym typeface="Arial"/>
                <a:rtl val="0"/>
              </a:rPr>
              <a:t> </a:t>
            </a:r>
            <a:r>
              <a:rPr lang="en-US" sz="4500" dirty="0" smtClean="0">
                <a:solidFill>
                  <a:srgbClr val="660075">
                    <a:lumMod val="60000"/>
                    <a:lumOff val="40000"/>
                  </a:srgbClr>
                </a:solidFill>
                <a:cs typeface="Calibri"/>
                <a:sym typeface="Arial"/>
                <a:rtl val="0"/>
              </a:rPr>
              <a:t>4</a:t>
            </a:r>
            <a:endParaRPr lang="en-US" sz="4500" dirty="0">
              <a:solidFill>
                <a:srgbClr val="660075">
                  <a:lumMod val="60000"/>
                  <a:lumOff val="40000"/>
                </a:srgbClr>
              </a:solidFill>
              <a:cs typeface="Calibri"/>
              <a:sym typeface="Arial"/>
              <a:rtl val="0"/>
            </a:endParaRPr>
          </a:p>
        </p:txBody>
      </p:sp>
      <p:sp>
        <p:nvSpPr>
          <p:cNvPr id="23" name="Oval 22"/>
          <p:cNvSpPr/>
          <p:nvPr/>
        </p:nvSpPr>
        <p:spPr>
          <a:xfrm>
            <a:off x="4803946" y="5295573"/>
            <a:ext cx="1964863" cy="842823"/>
          </a:xfrm>
          <a:prstGeom prst="ellipse">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spcBef>
                <a:spcPct val="0"/>
              </a:spcBef>
              <a:buClrTx/>
              <a:buSzTx/>
              <a:buFontTx/>
              <a:buNone/>
            </a:pPr>
            <a:r>
              <a:rPr lang="en-US" sz="4500" dirty="0">
                <a:solidFill>
                  <a:srgbClr val="660075">
                    <a:lumMod val="60000"/>
                    <a:lumOff val="40000"/>
                  </a:srgbClr>
                </a:solidFill>
                <a:cs typeface="Calibri"/>
                <a:sym typeface="Arial"/>
                <a:rtl val="0"/>
              </a:rPr>
              <a:t> </a:t>
            </a:r>
            <a:r>
              <a:rPr lang="en-US" sz="4500" dirty="0" smtClean="0">
                <a:solidFill>
                  <a:srgbClr val="660075">
                    <a:lumMod val="60000"/>
                    <a:lumOff val="40000"/>
                  </a:srgbClr>
                </a:solidFill>
                <a:cs typeface="Calibri"/>
                <a:sym typeface="Arial"/>
                <a:rtl val="0"/>
              </a:rPr>
              <a:t>0.9</a:t>
            </a:r>
            <a:endParaRPr lang="en-US" sz="4500" dirty="0">
              <a:solidFill>
                <a:srgbClr val="660075">
                  <a:lumMod val="60000"/>
                  <a:lumOff val="40000"/>
                </a:srgbClr>
              </a:solidFill>
              <a:cs typeface="Calibri"/>
              <a:sym typeface="Arial"/>
              <a:rtl val="0"/>
            </a:endParaRPr>
          </a:p>
        </p:txBody>
      </p:sp>
      <p:cxnSp>
        <p:nvCxnSpPr>
          <p:cNvPr id="24" name="Straight Arrow Connector 23"/>
          <p:cNvCxnSpPr/>
          <p:nvPr/>
        </p:nvCxnSpPr>
        <p:spPr>
          <a:xfrm flipH="1">
            <a:off x="6318277" y="2973879"/>
            <a:ext cx="450533" cy="78830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698844" y="2973879"/>
            <a:ext cx="560868" cy="78830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786378" y="4464124"/>
            <a:ext cx="0" cy="831449"/>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980373" y="2973879"/>
            <a:ext cx="1505540" cy="400110"/>
          </a:xfrm>
          <a:prstGeom prst="rect">
            <a:avLst/>
          </a:prstGeom>
          <a:solidFill>
            <a:schemeClr val="bg1"/>
          </a:solidFill>
          <a:ln w="38100">
            <a:solidFill>
              <a:schemeClr val="tx1"/>
            </a:solidFill>
          </a:ln>
        </p:spPr>
        <p:txBody>
          <a:bodyPr wrap="none" rtlCol="0">
            <a:spAutoFit/>
          </a:bodyPr>
          <a:lstStyle/>
          <a:p>
            <a:pPr algn="l" defTabSz="457200" eaLnBrk="1" hangingPunct="1">
              <a:spcBef>
                <a:spcPct val="0"/>
              </a:spcBef>
              <a:buClrTx/>
              <a:buSzTx/>
              <a:buFontTx/>
              <a:buNone/>
            </a:pPr>
            <a:r>
              <a:rPr lang="en-US" dirty="0" smtClean="0">
                <a:solidFill>
                  <a:prstClr val="black">
                    <a:lumMod val="65000"/>
                    <a:lumOff val="35000"/>
                  </a:prstClr>
                </a:solidFill>
                <a:latin typeface="Cambria"/>
                <a:ea typeface="ＭＳ Ｐゴシック" charset="0"/>
                <a:cs typeface="Cambria"/>
                <a:sym typeface="Arial"/>
                <a:rtl val="0"/>
              </a:rPr>
              <a:t>Dot Product</a:t>
            </a:r>
            <a:endParaRPr lang="en-US" dirty="0">
              <a:solidFill>
                <a:prstClr val="black">
                  <a:lumMod val="65000"/>
                  <a:lumOff val="35000"/>
                </a:prstClr>
              </a:solidFill>
              <a:latin typeface="Cambria"/>
              <a:ea typeface="ＭＳ Ｐゴシック" charset="0"/>
              <a:cs typeface="Cambria"/>
              <a:sym typeface="Arial"/>
              <a:rtl val="0"/>
            </a:endParaRPr>
          </a:p>
        </p:txBody>
      </p:sp>
      <p:sp>
        <p:nvSpPr>
          <p:cNvPr id="28" name="TextBox 27"/>
          <p:cNvSpPr txBox="1"/>
          <p:nvPr/>
        </p:nvSpPr>
        <p:spPr>
          <a:xfrm>
            <a:off x="5294896" y="4526770"/>
            <a:ext cx="982961" cy="369332"/>
          </a:xfrm>
          <a:prstGeom prst="rect">
            <a:avLst/>
          </a:prstGeom>
          <a:solidFill>
            <a:schemeClr val="bg1"/>
          </a:solidFill>
          <a:ln w="38100">
            <a:solidFill>
              <a:schemeClr val="tx1"/>
            </a:solidFill>
          </a:ln>
        </p:spPr>
        <p:txBody>
          <a:bodyPr wrap="none" rtlCol="0">
            <a:spAutoFit/>
          </a:bodyPr>
          <a:lstStyle/>
          <a:p>
            <a:pPr algn="l" defTabSz="457200" eaLnBrk="1" hangingPunct="1">
              <a:spcBef>
                <a:spcPct val="0"/>
              </a:spcBef>
              <a:buClrTx/>
              <a:buSzTx/>
              <a:buFontTx/>
              <a:buNone/>
            </a:pPr>
            <a:r>
              <a:rPr lang="en-US" dirty="0" smtClean="0">
                <a:solidFill>
                  <a:srgbClr val="595959"/>
                </a:solidFill>
                <a:latin typeface="Cambria"/>
                <a:ea typeface="ＭＳ Ｐゴシック" charset="0"/>
                <a:cs typeface="Cambria"/>
                <a:sym typeface="Arial"/>
                <a:rtl val="0"/>
              </a:rPr>
              <a:t>Sigmoid</a:t>
            </a:r>
            <a:endParaRPr lang="en-US" dirty="0">
              <a:solidFill>
                <a:srgbClr val="595959"/>
              </a:solidFill>
              <a:latin typeface="Cambria"/>
              <a:ea typeface="ＭＳ Ｐゴシック" charset="0"/>
              <a:cs typeface="Cambria"/>
              <a:sym typeface="Arial"/>
              <a:rtl val="0"/>
            </a:endParaRPr>
          </a:p>
        </p:txBody>
      </p:sp>
    </p:spTree>
    <p:extLst>
      <p:ext uri="{BB962C8B-B14F-4D97-AF65-F5344CB8AC3E}">
        <p14:creationId xmlns:p14="http://schemas.microsoft.com/office/powerpoint/2010/main" val="104053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Typological Feature Prediction</a:t>
            </a:r>
            <a:endParaRPr lang="en-GB" dirty="0"/>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34</a:t>
            </a:fld>
            <a:endParaRPr lang="en-GB" dirty="0"/>
          </a:p>
        </p:txBody>
      </p:sp>
      <p:grpSp>
        <p:nvGrpSpPr>
          <p:cNvPr id="14" name="Group 13"/>
          <p:cNvGrpSpPr/>
          <p:nvPr/>
        </p:nvGrpSpPr>
        <p:grpSpPr>
          <a:xfrm>
            <a:off x="2361962" y="1918493"/>
            <a:ext cx="9239488" cy="3946732"/>
            <a:chOff x="2341495" y="1485900"/>
            <a:chExt cx="9259960" cy="4190646"/>
          </a:xfrm>
        </p:grpSpPr>
        <p:pic>
          <p:nvPicPr>
            <p:cNvPr id="15" name="Picture 14"/>
            <p:cNvPicPr>
              <a:picLocks noChangeAspect="1"/>
            </p:cNvPicPr>
            <p:nvPr/>
          </p:nvPicPr>
          <p:blipFill>
            <a:blip r:embed="rId3"/>
            <a:stretch>
              <a:fillRect/>
            </a:stretch>
          </p:blipFill>
          <p:spPr>
            <a:xfrm>
              <a:off x="2341495" y="1485900"/>
              <a:ext cx="9259960" cy="4122586"/>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48920" y="5102989"/>
              <a:ext cx="764180" cy="573557"/>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48920" y="2632889"/>
              <a:ext cx="791396" cy="52663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48633" y="2144846"/>
              <a:ext cx="791684" cy="395842"/>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448920" y="3206099"/>
              <a:ext cx="764180" cy="458509"/>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48917" y="4547891"/>
              <a:ext cx="764180" cy="508527"/>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448919" y="3992790"/>
              <a:ext cx="764180" cy="508527"/>
            </a:xfrm>
            <a:prstGeom prst="rect">
              <a:avLst/>
            </a:prstGeom>
          </p:spPr>
        </p:pic>
      </p:grpSp>
      <p:pic>
        <p:nvPicPr>
          <p:cNvPr id="23" name="Picture 22"/>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83495" y="3430164"/>
            <a:ext cx="1917700" cy="62230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211819" y="1053307"/>
            <a:ext cx="2082800" cy="723900"/>
          </a:xfrm>
          <a:prstGeom prst="rect">
            <a:avLst/>
          </a:prstGeom>
        </p:spPr>
      </p:pic>
    </p:spTree>
    <p:extLst>
      <p:ext uri="{BB962C8B-B14F-4D97-AF65-F5344CB8AC3E}">
        <p14:creationId xmlns:p14="http://schemas.microsoft.com/office/powerpoint/2010/main" val="3818169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Semi-supervised Extension</a:t>
            </a:r>
            <a:endParaRPr lang="en-GB" dirty="0"/>
          </a:p>
        </p:txBody>
      </p:sp>
      <p:sp>
        <p:nvSpPr>
          <p:cNvPr id="4" name="Date Placeholder 3"/>
          <p:cNvSpPr>
            <a:spLocks noGrp="1"/>
          </p:cNvSpPr>
          <p:nvPr>
            <p:ph type="dt" sz="half" idx="10"/>
          </p:nvPr>
        </p:nvSpPr>
        <p:spPr>
          <a:xfrm>
            <a:off x="6086901" y="85745"/>
            <a:ext cx="5057186" cy="176797"/>
          </a:xfrm>
        </p:spPr>
        <p:txBody>
          <a:bodyPr/>
          <a:lstStyle/>
          <a:p>
            <a:r>
              <a:rPr lang="da-DK" smtClean="0"/>
              <a:t>Johannes Bjerva - A Probabilistic Generative Model of Linguistic Typology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35</a:t>
            </a:fld>
            <a:endParaRPr lang="en-GB" dirty="0"/>
          </a:p>
        </p:txBody>
      </p:sp>
      <p:sp>
        <p:nvSpPr>
          <p:cNvPr id="6" name="Rectangle 5"/>
          <p:cNvSpPr/>
          <p:nvPr/>
        </p:nvSpPr>
        <p:spPr>
          <a:xfrm>
            <a:off x="7575360" y="2181015"/>
            <a:ext cx="4026090" cy="18714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accent1"/>
                </a:solidFill>
              </a:rPr>
              <a:t>Typological Feature Prediction</a:t>
            </a:r>
            <a:endParaRPr lang="en-GB" sz="2400" b="1" dirty="0">
              <a:solidFill>
                <a:schemeClr val="accent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15494" y="1411941"/>
            <a:ext cx="2082800" cy="7239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93377" y="2805589"/>
            <a:ext cx="1917700" cy="622300"/>
          </a:xfrm>
          <a:prstGeom prst="rect">
            <a:avLst/>
          </a:prstGeom>
        </p:spPr>
      </p:pic>
    </p:spTree>
    <p:extLst>
      <p:ext uri="{BB962C8B-B14F-4D97-AF65-F5344CB8AC3E}">
        <p14:creationId xmlns:p14="http://schemas.microsoft.com/office/powerpoint/2010/main" val="19307736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Semi-supervised Extension</a:t>
            </a:r>
          </a:p>
        </p:txBody>
      </p:sp>
      <p:sp>
        <p:nvSpPr>
          <p:cNvPr id="4" name="Date Placeholder 3"/>
          <p:cNvSpPr>
            <a:spLocks noGrp="1"/>
          </p:cNvSpPr>
          <p:nvPr>
            <p:ph type="dt" sz="half" idx="10"/>
          </p:nvPr>
        </p:nvSpPr>
        <p:spPr>
          <a:xfrm>
            <a:off x="6086901" y="85745"/>
            <a:ext cx="5057186" cy="176797"/>
          </a:xfrm>
        </p:spPr>
        <p:txBody>
          <a:bodyPr/>
          <a:lstStyle/>
          <a:p>
            <a:r>
              <a:rPr lang="da-DK" smtClean="0"/>
              <a:t>Johannes Bjerva - A Probabilistic Generative Model of Linguistic Typology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36</a:t>
            </a:fld>
            <a:endParaRPr lang="en-GB" dirty="0"/>
          </a:p>
        </p:txBody>
      </p:sp>
      <p:sp>
        <p:nvSpPr>
          <p:cNvPr id="6" name="Rectangle 5"/>
          <p:cNvSpPr/>
          <p:nvPr/>
        </p:nvSpPr>
        <p:spPr>
          <a:xfrm>
            <a:off x="7575360" y="2181015"/>
            <a:ext cx="4026090" cy="18714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accent1"/>
                </a:solidFill>
              </a:rPr>
              <a:t>Typological Feature Prediction</a:t>
            </a:r>
            <a:endParaRPr lang="en-GB" sz="2400" b="1" dirty="0">
              <a:solidFill>
                <a:schemeClr val="accent1"/>
              </a:solidFill>
            </a:endParaRPr>
          </a:p>
        </p:txBody>
      </p:sp>
      <p:sp>
        <p:nvSpPr>
          <p:cNvPr id="7" name="Rectangle 6"/>
          <p:cNvSpPr/>
          <p:nvPr/>
        </p:nvSpPr>
        <p:spPr>
          <a:xfrm>
            <a:off x="588963" y="2181015"/>
            <a:ext cx="4026090" cy="1871449"/>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accent4"/>
                </a:solidFill>
              </a:rPr>
              <a:t>Multilingual Language Modelling</a:t>
            </a:r>
            <a:endParaRPr lang="en-GB" sz="2400" b="1" dirty="0">
              <a:solidFill>
                <a:schemeClr val="accent4"/>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15494" y="1411941"/>
            <a:ext cx="2082800" cy="7239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93377" y="2805589"/>
            <a:ext cx="1917700" cy="622300"/>
          </a:xfrm>
          <a:prstGeom prst="rect">
            <a:avLst/>
          </a:prstGeom>
        </p:spPr>
      </p:pic>
      <p:cxnSp>
        <p:nvCxnSpPr>
          <p:cNvPr id="12" name="Elbow Connector 11"/>
          <p:cNvCxnSpPr>
            <a:stCxn id="7" idx="2"/>
          </p:cNvCxnSpPr>
          <p:nvPr/>
        </p:nvCxnSpPr>
        <p:spPr>
          <a:xfrm rot="5400000" flipH="1" flipV="1">
            <a:off x="3891511" y="2208926"/>
            <a:ext cx="554034" cy="3133041"/>
          </a:xfrm>
          <a:prstGeom prst="bentConnector4">
            <a:avLst>
              <a:gd name="adj1" fmla="val -238667"/>
              <a:gd name="adj2" fmla="val 99866"/>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6872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Representing Languages </a:t>
            </a:r>
            <a:r>
              <a:rPr lang="mr-IN" dirty="0" smtClean="0"/>
              <a:t>–</a:t>
            </a:r>
            <a:r>
              <a:rPr lang="en-GB" dirty="0" smtClean="0"/>
              <a:t> Semi-supervised </a:t>
            </a:r>
            <a:r>
              <a:rPr lang="en-GB" dirty="0"/>
              <a:t>E</a:t>
            </a:r>
            <a:r>
              <a:rPr lang="en-GB" dirty="0" smtClean="0"/>
              <a:t>xtension</a:t>
            </a:r>
            <a:endParaRPr lang="en-GB" dirty="0"/>
          </a:p>
        </p:txBody>
      </p:sp>
      <p:sp>
        <p:nvSpPr>
          <p:cNvPr id="3" name="Content Placeholder 2"/>
          <p:cNvSpPr>
            <a:spLocks noGrp="1"/>
          </p:cNvSpPr>
          <p:nvPr>
            <p:ph idx="1"/>
          </p:nvPr>
        </p:nvSpPr>
        <p:spPr>
          <a:xfrm>
            <a:off x="588963" y="1635124"/>
            <a:ext cx="4970008" cy="4156075"/>
          </a:xfrm>
        </p:spPr>
        <p:txBody>
          <a:bodyPr/>
          <a:lstStyle/>
          <a:p>
            <a:pPr lvl="1"/>
            <a:r>
              <a:rPr lang="en-GB" sz="2400" dirty="0" smtClean="0"/>
              <a:t>Language embeddings from multilingual language modelling (</a:t>
            </a:r>
            <a:r>
              <a:rPr lang="en-GB" sz="2400" dirty="0" err="1" smtClean="0"/>
              <a:t>Östling</a:t>
            </a:r>
            <a:r>
              <a:rPr lang="en-GB" sz="2400" dirty="0" smtClean="0"/>
              <a:t> and Tiedemann, 2017)</a:t>
            </a:r>
            <a:endParaRPr lang="en-GB" sz="2400" dirty="0"/>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37</a:t>
            </a:fld>
            <a:endParaRPr lang="en-GB" dirty="0"/>
          </a:p>
        </p:txBody>
      </p:sp>
      <p:grpSp>
        <p:nvGrpSpPr>
          <p:cNvPr id="6" name="Group 5"/>
          <p:cNvGrpSpPr/>
          <p:nvPr/>
        </p:nvGrpSpPr>
        <p:grpSpPr>
          <a:xfrm>
            <a:off x="5733142" y="1682593"/>
            <a:ext cx="6458858" cy="3987896"/>
            <a:chOff x="5733142" y="1682593"/>
            <a:chExt cx="6458858" cy="3987896"/>
          </a:xfrm>
        </p:grpSpPr>
        <p:pic>
          <p:nvPicPr>
            <p:cNvPr id="9" name="Picture 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15965" y="2098623"/>
              <a:ext cx="5813093" cy="2871374"/>
            </a:xfrm>
            <a:prstGeom prst="rect">
              <a:avLst/>
            </a:prstGeom>
          </p:spPr>
        </p:pic>
        <p:sp>
          <p:nvSpPr>
            <p:cNvPr id="10" name="Content Placeholder 2"/>
            <p:cNvSpPr txBox="1">
              <a:spLocks/>
            </p:cNvSpPr>
            <p:nvPr/>
          </p:nvSpPr>
          <p:spPr>
            <a:xfrm>
              <a:off x="6347684" y="1682593"/>
              <a:ext cx="5538368" cy="416030"/>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360363" lvl="1" indent="0">
                <a:buNone/>
              </a:pPr>
              <a:r>
                <a:rPr lang="en-GB" sz="2400" b="1" dirty="0"/>
                <a:t>k</a:t>
              </a:r>
              <a:r>
                <a:rPr lang="en-GB" sz="2400" b="1" dirty="0" smtClean="0"/>
                <a:t>                   a                    t</a:t>
              </a:r>
              <a:endParaRPr lang="en-GB" sz="2400" b="1" dirty="0"/>
            </a:p>
          </p:txBody>
        </p:sp>
        <p:pic>
          <p:nvPicPr>
            <p:cNvPr id="19" name="Picture 1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733142" y="4969997"/>
              <a:ext cx="1132353" cy="700492"/>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759313" y="4969997"/>
              <a:ext cx="1132353" cy="700492"/>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694185" y="4969997"/>
              <a:ext cx="1132353" cy="700492"/>
            </a:xfrm>
            <a:prstGeom prst="rect">
              <a:avLst/>
            </a:prstGeom>
          </p:spPr>
        </p:pic>
        <p:sp>
          <p:nvSpPr>
            <p:cNvPr id="23" name="Content Placeholder 2"/>
            <p:cNvSpPr txBox="1">
              <a:spLocks/>
            </p:cNvSpPr>
            <p:nvPr/>
          </p:nvSpPr>
          <p:spPr>
            <a:xfrm>
              <a:off x="6653632" y="4978250"/>
              <a:ext cx="5538368" cy="416030"/>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360363" lvl="1" indent="0">
                <a:buNone/>
              </a:pPr>
              <a:r>
                <a:rPr lang="en-GB" sz="2400" b="1" dirty="0" smtClean="0"/>
                <a:t>&lt;s&gt;                 k                    a</a:t>
              </a:r>
              <a:endParaRPr lang="en-GB" sz="2400" b="1" dirty="0"/>
            </a:p>
          </p:txBody>
        </p:sp>
      </p:grpSp>
    </p:spTree>
    <p:extLst>
      <p:ext uri="{BB962C8B-B14F-4D97-AF65-F5344CB8AC3E}">
        <p14:creationId xmlns:p14="http://schemas.microsoft.com/office/powerpoint/2010/main" val="966967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Representing Languages </a:t>
            </a:r>
            <a:r>
              <a:rPr lang="mr-IN" dirty="0" smtClean="0"/>
              <a:t>–</a:t>
            </a:r>
            <a:r>
              <a:rPr lang="en-GB" dirty="0" smtClean="0"/>
              <a:t> Semi-supervised </a:t>
            </a:r>
            <a:r>
              <a:rPr lang="en-GB" dirty="0"/>
              <a:t>E</a:t>
            </a:r>
            <a:r>
              <a:rPr lang="en-GB" dirty="0" smtClean="0"/>
              <a:t>xtension</a:t>
            </a:r>
            <a:endParaRPr lang="en-GB" dirty="0"/>
          </a:p>
        </p:txBody>
      </p:sp>
      <p:sp>
        <p:nvSpPr>
          <p:cNvPr id="3" name="Content Placeholder 2"/>
          <p:cNvSpPr>
            <a:spLocks noGrp="1"/>
          </p:cNvSpPr>
          <p:nvPr>
            <p:ph idx="1"/>
          </p:nvPr>
        </p:nvSpPr>
        <p:spPr>
          <a:xfrm>
            <a:off x="588963" y="1635124"/>
            <a:ext cx="4970008" cy="4156075"/>
          </a:xfrm>
        </p:spPr>
        <p:txBody>
          <a:bodyPr/>
          <a:lstStyle/>
          <a:p>
            <a:pPr lvl="1"/>
            <a:r>
              <a:rPr lang="en-GB" sz="2400" dirty="0" smtClean="0"/>
              <a:t>Language embeddings from multilingual language modelling (</a:t>
            </a:r>
            <a:r>
              <a:rPr lang="en-GB" sz="2400" dirty="0" err="1" smtClean="0"/>
              <a:t>Östling</a:t>
            </a:r>
            <a:r>
              <a:rPr lang="en-GB" sz="2400" dirty="0" smtClean="0"/>
              <a:t> and Tiedemann, 2017)</a:t>
            </a:r>
          </a:p>
          <a:p>
            <a:pPr lvl="1"/>
            <a:r>
              <a:rPr lang="en-GB" sz="2400" dirty="0" smtClean="0"/>
              <a:t>Trained on massively multilingual corpora</a:t>
            </a:r>
          </a:p>
          <a:p>
            <a:pPr lvl="2"/>
            <a:r>
              <a:rPr lang="en-GB" sz="2400" dirty="0"/>
              <a:t>~</a:t>
            </a:r>
            <a:r>
              <a:rPr lang="en-GB" sz="2400" dirty="0" smtClean="0"/>
              <a:t>975 languages</a:t>
            </a:r>
            <a:endParaRPr lang="en-GB" sz="2400" dirty="0"/>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38</a:t>
            </a:fld>
            <a:endParaRPr lang="en-GB" dirty="0"/>
          </a:p>
        </p:txBody>
      </p:sp>
      <p:grpSp>
        <p:nvGrpSpPr>
          <p:cNvPr id="6" name="Group 5"/>
          <p:cNvGrpSpPr/>
          <p:nvPr/>
        </p:nvGrpSpPr>
        <p:grpSpPr>
          <a:xfrm>
            <a:off x="5733142" y="1682593"/>
            <a:ext cx="6458858" cy="3987896"/>
            <a:chOff x="5733142" y="1682593"/>
            <a:chExt cx="6458858" cy="3987896"/>
          </a:xfrm>
        </p:grpSpPr>
        <p:pic>
          <p:nvPicPr>
            <p:cNvPr id="9" name="Picture 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15965" y="2098623"/>
              <a:ext cx="5813093" cy="2871374"/>
            </a:xfrm>
            <a:prstGeom prst="rect">
              <a:avLst/>
            </a:prstGeom>
          </p:spPr>
        </p:pic>
        <p:sp>
          <p:nvSpPr>
            <p:cNvPr id="10" name="Content Placeholder 2"/>
            <p:cNvSpPr txBox="1">
              <a:spLocks/>
            </p:cNvSpPr>
            <p:nvPr/>
          </p:nvSpPr>
          <p:spPr>
            <a:xfrm>
              <a:off x="6347684" y="1682593"/>
              <a:ext cx="5538368" cy="416030"/>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360363" lvl="1" indent="0">
                <a:buNone/>
              </a:pPr>
              <a:r>
                <a:rPr lang="en-GB" sz="2400" b="1" dirty="0"/>
                <a:t>k</a:t>
              </a:r>
              <a:r>
                <a:rPr lang="en-GB" sz="2400" b="1" dirty="0" smtClean="0"/>
                <a:t>                   a                    t</a:t>
              </a:r>
              <a:endParaRPr lang="en-GB" sz="2400" b="1" dirty="0"/>
            </a:p>
          </p:txBody>
        </p:sp>
        <p:pic>
          <p:nvPicPr>
            <p:cNvPr id="19" name="Picture 18"/>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733142" y="4969997"/>
              <a:ext cx="1132353" cy="700492"/>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759313" y="4969997"/>
              <a:ext cx="1132353" cy="700492"/>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694185" y="4969997"/>
              <a:ext cx="1132353" cy="700492"/>
            </a:xfrm>
            <a:prstGeom prst="rect">
              <a:avLst/>
            </a:prstGeom>
          </p:spPr>
        </p:pic>
        <p:sp>
          <p:nvSpPr>
            <p:cNvPr id="23" name="Content Placeholder 2"/>
            <p:cNvSpPr txBox="1">
              <a:spLocks/>
            </p:cNvSpPr>
            <p:nvPr/>
          </p:nvSpPr>
          <p:spPr>
            <a:xfrm>
              <a:off x="6653632" y="4978250"/>
              <a:ext cx="5538368" cy="416030"/>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360363" lvl="1" indent="0">
                <a:buNone/>
              </a:pPr>
              <a:r>
                <a:rPr lang="en-GB" sz="2400" b="1" dirty="0" smtClean="0"/>
                <a:t>&lt;s&gt;                 k                    a</a:t>
              </a:r>
              <a:endParaRPr lang="en-GB" sz="2400" b="1" dirty="0"/>
            </a:p>
          </p:txBody>
        </p:sp>
      </p:grpSp>
    </p:spTree>
    <p:extLst>
      <p:ext uri="{BB962C8B-B14F-4D97-AF65-F5344CB8AC3E}">
        <p14:creationId xmlns:p14="http://schemas.microsoft.com/office/powerpoint/2010/main" val="4110121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Representing Languages </a:t>
            </a:r>
            <a:r>
              <a:rPr lang="mr-IN" dirty="0"/>
              <a:t>–</a:t>
            </a:r>
            <a:r>
              <a:rPr lang="en-GB" dirty="0"/>
              <a:t> Semi-supervised Extension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39</a:t>
            </a:fld>
            <a:endParaRPr lang="en-GB"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421153" y="1844072"/>
            <a:ext cx="3276600" cy="937011"/>
          </a:xfrm>
          <a:prstGeom prst="rect">
            <a:avLst/>
          </a:prstGeom>
        </p:spPr>
      </p:pic>
      <p:cxnSp>
        <p:nvCxnSpPr>
          <p:cNvPr id="6" name="Straight Arrow Connector 5"/>
          <p:cNvCxnSpPr/>
          <p:nvPr/>
        </p:nvCxnSpPr>
        <p:spPr>
          <a:xfrm flipH="1" flipV="1">
            <a:off x="2278743" y="2781083"/>
            <a:ext cx="3846286" cy="1399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5733142" y="1682593"/>
            <a:ext cx="6458858" cy="3987896"/>
            <a:chOff x="5733142" y="1682593"/>
            <a:chExt cx="6458858" cy="3987896"/>
          </a:xfrm>
        </p:grpSpPr>
        <p:pic>
          <p:nvPicPr>
            <p:cNvPr id="12" name="Picture 1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15965" y="2098623"/>
              <a:ext cx="5813093" cy="2871374"/>
            </a:xfrm>
            <a:prstGeom prst="rect">
              <a:avLst/>
            </a:prstGeom>
          </p:spPr>
        </p:pic>
        <p:sp>
          <p:nvSpPr>
            <p:cNvPr id="13" name="Content Placeholder 2"/>
            <p:cNvSpPr txBox="1">
              <a:spLocks/>
            </p:cNvSpPr>
            <p:nvPr/>
          </p:nvSpPr>
          <p:spPr>
            <a:xfrm>
              <a:off x="6347684" y="1682593"/>
              <a:ext cx="5538368" cy="416030"/>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360363" lvl="1" indent="0">
                <a:buNone/>
              </a:pPr>
              <a:r>
                <a:rPr lang="en-GB" sz="2400" b="1" dirty="0"/>
                <a:t>k</a:t>
              </a:r>
              <a:r>
                <a:rPr lang="en-GB" sz="2400" b="1" dirty="0" smtClean="0"/>
                <a:t>                   a                    t</a:t>
              </a:r>
              <a:endParaRPr lang="en-GB" sz="2400" b="1" dirty="0"/>
            </a:p>
          </p:txBody>
        </p:sp>
        <p:pic>
          <p:nvPicPr>
            <p:cNvPr id="14" name="Picture 1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733142" y="4969997"/>
              <a:ext cx="1132353" cy="700492"/>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759313" y="4969997"/>
              <a:ext cx="1132353" cy="700492"/>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694185" y="4969997"/>
              <a:ext cx="1132353" cy="700492"/>
            </a:xfrm>
            <a:prstGeom prst="rect">
              <a:avLst/>
            </a:prstGeom>
          </p:spPr>
        </p:pic>
        <p:sp>
          <p:nvSpPr>
            <p:cNvPr id="17" name="Content Placeholder 2"/>
            <p:cNvSpPr txBox="1">
              <a:spLocks/>
            </p:cNvSpPr>
            <p:nvPr/>
          </p:nvSpPr>
          <p:spPr>
            <a:xfrm>
              <a:off x="6653632" y="4978250"/>
              <a:ext cx="5538368" cy="416030"/>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360363" lvl="1" indent="0">
                <a:buNone/>
              </a:pPr>
              <a:r>
                <a:rPr lang="en-GB" sz="2400" b="1" dirty="0" smtClean="0"/>
                <a:t>&lt;s&gt;                 k                    a</a:t>
              </a:r>
              <a:endParaRPr lang="en-GB" sz="2400" b="1" dirty="0"/>
            </a:p>
          </p:txBody>
        </p:sp>
      </p:grpSp>
    </p:spTree>
    <p:extLst>
      <p:ext uri="{BB962C8B-B14F-4D97-AF65-F5344CB8AC3E}">
        <p14:creationId xmlns:p14="http://schemas.microsoft.com/office/powerpoint/2010/main" val="1412228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Languages are different</a:t>
            </a:r>
            <a:endParaRPr lang="en-GB" dirty="0"/>
          </a:p>
        </p:txBody>
      </p:sp>
      <p:sp>
        <p:nvSpPr>
          <p:cNvPr id="6" name="Date Placeholder 5"/>
          <p:cNvSpPr>
            <a:spLocks noGrp="1"/>
          </p:cNvSpPr>
          <p:nvPr>
            <p:ph type="dt" sz="half" idx="10"/>
          </p:nvPr>
        </p:nvSpPr>
        <p:spPr>
          <a:xfrm>
            <a:off x="5742709" y="85745"/>
            <a:ext cx="5401378"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4</a:t>
            </a:fld>
            <a:endParaRPr lang="en-GB"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058877" y="1015914"/>
            <a:ext cx="3750159" cy="2604017"/>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581661" y="1146540"/>
            <a:ext cx="4513546" cy="2490312"/>
          </a:xfrm>
          <a:prstGeom prst="rect">
            <a:avLst/>
          </a:prstGeom>
        </p:spPr>
      </p:pic>
      <p:sp>
        <p:nvSpPr>
          <p:cNvPr id="16" name="Rectangle 15"/>
          <p:cNvSpPr/>
          <p:nvPr/>
        </p:nvSpPr>
        <p:spPr>
          <a:xfrm>
            <a:off x="7131153" y="3619931"/>
            <a:ext cx="4470297" cy="584775"/>
          </a:xfrm>
          <a:prstGeom prst="rect">
            <a:avLst/>
          </a:prstGeom>
        </p:spPr>
        <p:txBody>
          <a:bodyPr wrap="square">
            <a:spAutoFit/>
          </a:bodyPr>
          <a:lstStyle/>
          <a:p>
            <a:r>
              <a:rPr lang="en-GB" sz="3200" dirty="0" smtClean="0">
                <a:solidFill>
                  <a:schemeClr val="accent1"/>
                </a:solidFill>
              </a:rPr>
              <a:t>リンゴを</a:t>
            </a:r>
            <a:r>
              <a:rPr lang="en-GB" sz="3200" dirty="0" smtClean="0"/>
              <a:t>      </a:t>
            </a:r>
            <a:r>
              <a:rPr lang="en-GB" sz="3200" dirty="0" smtClean="0">
                <a:solidFill>
                  <a:schemeClr val="accent6"/>
                </a:solidFill>
              </a:rPr>
              <a:t>食べる</a:t>
            </a:r>
            <a:endParaRPr lang="en-GB" sz="3200" dirty="0">
              <a:solidFill>
                <a:schemeClr val="accent6"/>
              </a:solidFill>
            </a:endParaRPr>
          </a:p>
        </p:txBody>
      </p:sp>
      <p:sp>
        <p:nvSpPr>
          <p:cNvPr id="17" name="Rectangle 16"/>
          <p:cNvSpPr/>
          <p:nvPr/>
        </p:nvSpPr>
        <p:spPr>
          <a:xfrm>
            <a:off x="1805585" y="3610992"/>
            <a:ext cx="4295412" cy="738664"/>
          </a:xfrm>
          <a:prstGeom prst="rect">
            <a:avLst/>
          </a:prstGeom>
        </p:spPr>
        <p:txBody>
          <a:bodyPr wrap="square">
            <a:spAutoFit/>
          </a:bodyPr>
          <a:lstStyle/>
          <a:p>
            <a:r>
              <a:rPr lang="en-GB" sz="4200" dirty="0" smtClean="0">
                <a:solidFill>
                  <a:schemeClr val="accent6"/>
                </a:solidFill>
              </a:rPr>
              <a:t>eat</a:t>
            </a:r>
            <a:r>
              <a:rPr lang="en-GB" sz="4200" dirty="0" smtClean="0"/>
              <a:t>      </a:t>
            </a:r>
            <a:r>
              <a:rPr lang="en-GB" sz="4200" dirty="0" smtClean="0">
                <a:solidFill>
                  <a:schemeClr val="accent1"/>
                </a:solidFill>
              </a:rPr>
              <a:t>an apple</a:t>
            </a:r>
            <a:endParaRPr lang="en-GB" sz="4200" dirty="0">
              <a:solidFill>
                <a:schemeClr val="accent1"/>
              </a:solidFill>
            </a:endParaRPr>
          </a:p>
        </p:txBody>
      </p:sp>
      <p:sp>
        <p:nvSpPr>
          <p:cNvPr id="18" name="Rectangle 17"/>
          <p:cNvSpPr/>
          <p:nvPr/>
        </p:nvSpPr>
        <p:spPr>
          <a:xfrm>
            <a:off x="7131152" y="4072361"/>
            <a:ext cx="4470297" cy="584775"/>
          </a:xfrm>
          <a:prstGeom prst="rect">
            <a:avLst/>
          </a:prstGeom>
        </p:spPr>
        <p:txBody>
          <a:bodyPr wrap="square">
            <a:spAutoFit/>
          </a:bodyPr>
          <a:lstStyle/>
          <a:p>
            <a:r>
              <a:rPr lang="en-GB" sz="3200" i="1" dirty="0" smtClean="0">
                <a:solidFill>
                  <a:schemeClr val="accent1"/>
                </a:solidFill>
              </a:rPr>
              <a:t>ringo-wo</a:t>
            </a:r>
            <a:r>
              <a:rPr lang="en-GB" sz="3200" i="1" dirty="0" smtClean="0">
                <a:solidFill>
                  <a:srgbClr val="FF0000"/>
                </a:solidFill>
              </a:rPr>
              <a:t>      </a:t>
            </a:r>
            <a:r>
              <a:rPr lang="en-GB" sz="3200" i="1" dirty="0" smtClean="0">
                <a:solidFill>
                  <a:schemeClr val="accent6"/>
                </a:solidFill>
              </a:rPr>
              <a:t>taberu</a:t>
            </a:r>
            <a:endParaRPr lang="en-GB" sz="3200" i="1" dirty="0">
              <a:solidFill>
                <a:schemeClr val="accent6"/>
              </a:solidFill>
            </a:endParaRPr>
          </a:p>
        </p:txBody>
      </p:sp>
      <p:pic>
        <p:nvPicPr>
          <p:cNvPr id="19" name="Picture 18"/>
          <p:cNvPicPr>
            <a:picLocks noChangeAspect="1"/>
          </p:cNvPicPr>
          <p:nvPr/>
        </p:nvPicPr>
        <p:blipFill>
          <a:blip r:embed="rId5"/>
          <a:stretch>
            <a:fillRect/>
          </a:stretch>
        </p:blipFill>
        <p:spPr>
          <a:xfrm>
            <a:off x="1673580" y="4662145"/>
            <a:ext cx="1291245" cy="1332144"/>
          </a:xfrm>
          <a:prstGeom prst="rect">
            <a:avLst/>
          </a:prstGeom>
        </p:spPr>
      </p:pic>
      <p:pic>
        <p:nvPicPr>
          <p:cNvPr id="21" name="Picture 20"/>
          <p:cNvPicPr>
            <a:picLocks noChangeAspect="1"/>
          </p:cNvPicPr>
          <p:nvPr/>
        </p:nvPicPr>
        <p:blipFill>
          <a:blip r:embed="rId5"/>
          <a:stretch>
            <a:fillRect/>
          </a:stretch>
        </p:blipFill>
        <p:spPr>
          <a:xfrm>
            <a:off x="9647158" y="4708853"/>
            <a:ext cx="1291245" cy="1332144"/>
          </a:xfrm>
          <a:prstGeom prst="rect">
            <a:avLst/>
          </a:prstGeom>
        </p:spPr>
      </p:pic>
      <p:pic>
        <p:nvPicPr>
          <p:cNvPr id="22" name="Picture 21"/>
          <p:cNvPicPr>
            <a:picLocks noChangeAspect="1"/>
          </p:cNvPicPr>
          <p:nvPr/>
        </p:nvPicPr>
        <p:blipFill>
          <a:blip r:embed="rId6"/>
          <a:stretch>
            <a:fillRect/>
          </a:stretch>
        </p:blipFill>
        <p:spPr>
          <a:xfrm>
            <a:off x="4123518" y="4518748"/>
            <a:ext cx="1318760" cy="1528997"/>
          </a:xfrm>
          <a:prstGeom prst="rect">
            <a:avLst/>
          </a:prstGeom>
        </p:spPr>
      </p:pic>
      <p:pic>
        <p:nvPicPr>
          <p:cNvPr id="23" name="Picture 22"/>
          <p:cNvPicPr>
            <a:picLocks noChangeAspect="1"/>
          </p:cNvPicPr>
          <p:nvPr/>
        </p:nvPicPr>
        <p:blipFill>
          <a:blip r:embed="rId6"/>
          <a:stretch>
            <a:fillRect/>
          </a:stretch>
        </p:blipFill>
        <p:spPr>
          <a:xfrm>
            <a:off x="7439597" y="4563718"/>
            <a:ext cx="1318760" cy="1528997"/>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6309" y="2881500"/>
            <a:ext cx="1472817" cy="695083"/>
          </a:xfrm>
          <a:prstGeom prst="rect">
            <a:avLst/>
          </a:prstGeom>
        </p:spPr>
      </p:pic>
      <p:pic>
        <p:nvPicPr>
          <p:cNvPr id="27" name="Picture 26"/>
          <p:cNvPicPr>
            <a:picLocks noChangeAspect="1"/>
          </p:cNvPicPr>
          <p:nvPr/>
        </p:nvPicPr>
        <p:blipFill>
          <a:blip r:embed="rId8"/>
          <a:stretch>
            <a:fillRect/>
          </a:stretch>
        </p:blipFill>
        <p:spPr>
          <a:xfrm>
            <a:off x="10501621" y="2816024"/>
            <a:ext cx="1284932" cy="855064"/>
          </a:xfrm>
          <a:prstGeom prst="rect">
            <a:avLst/>
          </a:prstGeom>
        </p:spPr>
      </p:pic>
      <p:sp>
        <p:nvSpPr>
          <p:cNvPr id="3" name="Rectangle 2"/>
          <p:cNvSpPr/>
          <p:nvPr/>
        </p:nvSpPr>
        <p:spPr>
          <a:xfrm>
            <a:off x="10467592" y="2820826"/>
            <a:ext cx="1371600" cy="8164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055961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Representing Languages </a:t>
            </a:r>
            <a:r>
              <a:rPr lang="mr-IN" dirty="0"/>
              <a:t>–</a:t>
            </a:r>
            <a:r>
              <a:rPr lang="en-GB" dirty="0"/>
              <a:t> Semi-supervised Extension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40</a:t>
            </a:fld>
            <a:endParaRPr lang="en-GB"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421153" y="1844072"/>
            <a:ext cx="3276600" cy="937011"/>
          </a:xfrm>
          <a:prstGeom prst="rect">
            <a:avLst/>
          </a:prstGeom>
        </p:spPr>
      </p:pic>
      <p:grpSp>
        <p:nvGrpSpPr>
          <p:cNvPr id="10" name="Group 9"/>
          <p:cNvGrpSpPr/>
          <p:nvPr/>
        </p:nvGrpSpPr>
        <p:grpSpPr>
          <a:xfrm>
            <a:off x="5733142" y="1682593"/>
            <a:ext cx="6458858" cy="3987896"/>
            <a:chOff x="5733142" y="1682593"/>
            <a:chExt cx="6458858" cy="3987896"/>
          </a:xfrm>
        </p:grpSpPr>
        <p:pic>
          <p:nvPicPr>
            <p:cNvPr id="11" name="Picture 10"/>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15965" y="2098623"/>
              <a:ext cx="5813093" cy="2871374"/>
            </a:xfrm>
            <a:prstGeom prst="rect">
              <a:avLst/>
            </a:prstGeom>
          </p:spPr>
        </p:pic>
        <p:sp>
          <p:nvSpPr>
            <p:cNvPr id="12" name="Content Placeholder 2"/>
            <p:cNvSpPr txBox="1">
              <a:spLocks/>
            </p:cNvSpPr>
            <p:nvPr/>
          </p:nvSpPr>
          <p:spPr>
            <a:xfrm>
              <a:off x="6347684" y="1682593"/>
              <a:ext cx="5538368" cy="416030"/>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360363" lvl="1" indent="0">
                <a:buNone/>
              </a:pPr>
              <a:r>
                <a:rPr lang="en-GB" sz="2400" b="1" dirty="0"/>
                <a:t>k</a:t>
              </a:r>
              <a:r>
                <a:rPr lang="en-GB" sz="2400" b="1" dirty="0" smtClean="0"/>
                <a:t>                   a                    t</a:t>
              </a:r>
              <a:endParaRPr lang="en-GB" sz="2400" b="1" dirty="0"/>
            </a:p>
          </p:txBody>
        </p:sp>
        <p:pic>
          <p:nvPicPr>
            <p:cNvPr id="13" name="Picture 12"/>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733142" y="4969997"/>
              <a:ext cx="1132353" cy="700492"/>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759313" y="4969997"/>
              <a:ext cx="1132353" cy="700492"/>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694185" y="4969997"/>
              <a:ext cx="1132353" cy="700492"/>
            </a:xfrm>
            <a:prstGeom prst="rect">
              <a:avLst/>
            </a:prstGeom>
          </p:spPr>
        </p:pic>
        <p:sp>
          <p:nvSpPr>
            <p:cNvPr id="16" name="Content Placeholder 2"/>
            <p:cNvSpPr txBox="1">
              <a:spLocks/>
            </p:cNvSpPr>
            <p:nvPr/>
          </p:nvSpPr>
          <p:spPr>
            <a:xfrm>
              <a:off x="6653632" y="4978250"/>
              <a:ext cx="5538368" cy="416030"/>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360363" lvl="1" indent="0">
                <a:buNone/>
              </a:pPr>
              <a:r>
                <a:rPr lang="en-GB" sz="2400" b="1" dirty="0" smtClean="0"/>
                <a:t>&lt;s&gt;                 k                    a</a:t>
              </a:r>
              <a:endParaRPr lang="en-GB" sz="2400" b="1" dirty="0"/>
            </a:p>
          </p:txBody>
        </p:sp>
      </p:grpSp>
      <p:grpSp>
        <p:nvGrpSpPr>
          <p:cNvPr id="23" name="Group 22"/>
          <p:cNvGrpSpPr/>
          <p:nvPr/>
        </p:nvGrpSpPr>
        <p:grpSpPr>
          <a:xfrm>
            <a:off x="445073" y="3026903"/>
            <a:ext cx="5195781" cy="3437692"/>
            <a:chOff x="445073" y="3026903"/>
            <a:chExt cx="5195781" cy="3437692"/>
          </a:xfrm>
        </p:grpSpPr>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5073" y="3026903"/>
              <a:ext cx="5195781" cy="3437692"/>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315188" y="3195953"/>
              <a:ext cx="920299" cy="459762"/>
            </a:xfrm>
            <a:prstGeom prst="rect">
              <a:avLst/>
            </a:prstGeom>
          </p:spPr>
        </p:pic>
        <p:pic>
          <p:nvPicPr>
            <p:cNvPr id="18" name="Picture 17"/>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2200513" y="3737617"/>
              <a:ext cx="784798" cy="485613"/>
            </a:xfrm>
            <a:prstGeom prst="rect">
              <a:avLst/>
            </a:prstGeom>
          </p:spPr>
        </p:pic>
        <p:pic>
          <p:nvPicPr>
            <p:cNvPr id="19" name="Picture 18"/>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996624" y="3262610"/>
              <a:ext cx="1000344" cy="543400"/>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225709" y="3996687"/>
              <a:ext cx="737618" cy="46987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601451" y="4969997"/>
              <a:ext cx="826182" cy="413091"/>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3674133" y="4348078"/>
              <a:ext cx="753500" cy="459451"/>
            </a:xfrm>
            <a:prstGeom prst="rect">
              <a:avLst/>
            </a:prstGeom>
          </p:spPr>
        </p:pic>
      </p:grpSp>
    </p:spTree>
    <p:extLst>
      <p:ext uri="{BB962C8B-B14F-4D97-AF65-F5344CB8AC3E}">
        <p14:creationId xmlns:p14="http://schemas.microsoft.com/office/powerpoint/2010/main" val="19683519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Representing Languages </a:t>
            </a:r>
            <a:r>
              <a:rPr lang="mr-IN" dirty="0"/>
              <a:t>–</a:t>
            </a:r>
            <a:r>
              <a:rPr lang="en-GB" dirty="0"/>
              <a:t> Semi-supervised Extension</a:t>
            </a:r>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41</a:t>
            </a:fld>
            <a:endParaRPr lang="en-GB"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21153" y="1844072"/>
            <a:ext cx="3276600" cy="93701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277258" y="3139255"/>
            <a:ext cx="3773714" cy="3300064"/>
          </a:xfrm>
          <a:prstGeom prst="rect">
            <a:avLst/>
          </a:prstGeom>
        </p:spPr>
      </p:pic>
      <p:cxnSp>
        <p:nvCxnSpPr>
          <p:cNvPr id="19" name="Straight Arrow Connector 18"/>
          <p:cNvCxnSpPr/>
          <p:nvPr/>
        </p:nvCxnSpPr>
        <p:spPr>
          <a:xfrm flipH="1">
            <a:off x="1654629" y="2781083"/>
            <a:ext cx="14514" cy="8329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733142" y="1682593"/>
            <a:ext cx="6458858" cy="3987896"/>
            <a:chOff x="5733142" y="1682593"/>
            <a:chExt cx="6458858" cy="3987896"/>
          </a:xfrm>
        </p:grpSpPr>
        <p:pic>
          <p:nvPicPr>
            <p:cNvPr id="23" name="Picture 22"/>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815965" y="2098623"/>
              <a:ext cx="5813093" cy="2871374"/>
            </a:xfrm>
            <a:prstGeom prst="rect">
              <a:avLst/>
            </a:prstGeom>
          </p:spPr>
        </p:pic>
        <p:sp>
          <p:nvSpPr>
            <p:cNvPr id="24" name="Content Placeholder 2"/>
            <p:cNvSpPr txBox="1">
              <a:spLocks/>
            </p:cNvSpPr>
            <p:nvPr/>
          </p:nvSpPr>
          <p:spPr>
            <a:xfrm>
              <a:off x="6347684" y="1682593"/>
              <a:ext cx="5538368" cy="416030"/>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360363" lvl="1" indent="0">
                <a:buNone/>
              </a:pPr>
              <a:r>
                <a:rPr lang="en-GB" sz="2400" b="1" dirty="0"/>
                <a:t>k</a:t>
              </a:r>
              <a:r>
                <a:rPr lang="en-GB" sz="2400" b="1" dirty="0" smtClean="0"/>
                <a:t>                   a                    t</a:t>
              </a:r>
              <a:endParaRPr lang="en-GB" sz="2400" b="1" dirty="0"/>
            </a:p>
          </p:txBody>
        </p:sp>
        <p:pic>
          <p:nvPicPr>
            <p:cNvPr id="25" name="Picture 24"/>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733142" y="4969997"/>
              <a:ext cx="1132353" cy="700492"/>
            </a:xfrm>
            <a:prstGeom prst="rect">
              <a:avLst/>
            </a:prstGeom>
          </p:spPr>
        </p:pic>
        <p:pic>
          <p:nvPicPr>
            <p:cNvPr id="26" name="Picture 25"/>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759313" y="4969997"/>
              <a:ext cx="1132353" cy="700492"/>
            </a:xfrm>
            <a:prstGeom prst="rect">
              <a:avLst/>
            </a:prstGeom>
          </p:spPr>
        </p:pic>
        <p:pic>
          <p:nvPicPr>
            <p:cNvPr id="27" name="Picture 26"/>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9694185" y="4969997"/>
              <a:ext cx="1132353" cy="700492"/>
            </a:xfrm>
            <a:prstGeom prst="rect">
              <a:avLst/>
            </a:prstGeom>
          </p:spPr>
        </p:pic>
        <p:sp>
          <p:nvSpPr>
            <p:cNvPr id="28" name="Content Placeholder 2"/>
            <p:cNvSpPr txBox="1">
              <a:spLocks/>
            </p:cNvSpPr>
            <p:nvPr/>
          </p:nvSpPr>
          <p:spPr>
            <a:xfrm>
              <a:off x="6653632" y="4978250"/>
              <a:ext cx="5538368" cy="416030"/>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360363" lvl="1" indent="0">
                <a:buNone/>
              </a:pPr>
              <a:r>
                <a:rPr lang="en-GB" sz="2400" b="1" dirty="0" smtClean="0"/>
                <a:t>&lt;s&gt;                 k                    a</a:t>
              </a:r>
              <a:endParaRPr lang="en-GB" sz="2400" b="1" dirty="0"/>
            </a:p>
          </p:txBody>
        </p:sp>
      </p:grpSp>
      <p:cxnSp>
        <p:nvCxnSpPr>
          <p:cNvPr id="18" name="Straight Arrow Connector 17"/>
          <p:cNvCxnSpPr/>
          <p:nvPr/>
        </p:nvCxnSpPr>
        <p:spPr>
          <a:xfrm flipH="1" flipV="1">
            <a:off x="2278743" y="2781083"/>
            <a:ext cx="3846286" cy="139903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087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Semi-supervised </a:t>
            </a:r>
            <a:r>
              <a:rPr lang="en-GB" dirty="0" smtClean="0"/>
              <a:t>Extension - Interpretability</a:t>
            </a:r>
            <a:endParaRPr lang="en-GB" dirty="0"/>
          </a:p>
        </p:txBody>
      </p:sp>
      <p:sp>
        <p:nvSpPr>
          <p:cNvPr id="4" name="Date Placeholder 3"/>
          <p:cNvSpPr>
            <a:spLocks noGrp="1"/>
          </p:cNvSpPr>
          <p:nvPr>
            <p:ph type="dt" sz="half" idx="10"/>
          </p:nvPr>
        </p:nvSpPr>
        <p:spPr>
          <a:xfrm>
            <a:off x="6086901" y="85745"/>
            <a:ext cx="5057186" cy="176797"/>
          </a:xfrm>
        </p:spPr>
        <p:txBody>
          <a:bodyPr/>
          <a:lstStyle/>
          <a:p>
            <a:r>
              <a:rPr lang="da-DK" smtClean="0"/>
              <a:t>Johannes Bjerva - A Probabilistic Generative Model of Linguistic Typology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42</a:t>
            </a:fld>
            <a:endParaRPr lang="en-GB" dirty="0"/>
          </a:p>
        </p:txBody>
      </p:sp>
      <p:sp>
        <p:nvSpPr>
          <p:cNvPr id="6" name="Rectangle 5"/>
          <p:cNvSpPr/>
          <p:nvPr/>
        </p:nvSpPr>
        <p:spPr>
          <a:xfrm>
            <a:off x="7575360" y="2181015"/>
            <a:ext cx="4026090" cy="1871449"/>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accent1"/>
                </a:solidFill>
              </a:rPr>
              <a:t>Typological Feature Prediction</a:t>
            </a:r>
            <a:endParaRPr lang="en-GB" sz="2400" b="1" dirty="0">
              <a:solidFill>
                <a:schemeClr val="accent1"/>
              </a:solidFill>
            </a:endParaRPr>
          </a:p>
        </p:txBody>
      </p:sp>
      <p:sp>
        <p:nvSpPr>
          <p:cNvPr id="7" name="Rectangle 6"/>
          <p:cNvSpPr/>
          <p:nvPr/>
        </p:nvSpPr>
        <p:spPr>
          <a:xfrm>
            <a:off x="588963" y="2181015"/>
            <a:ext cx="4026090" cy="1871449"/>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accent4"/>
                </a:solidFill>
              </a:rPr>
              <a:t>Multilingual Language Modelling</a:t>
            </a:r>
            <a:endParaRPr lang="en-GB" sz="2400" b="1" dirty="0">
              <a:solidFill>
                <a:schemeClr val="accent4"/>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15494" y="1411941"/>
            <a:ext cx="2082800" cy="7239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93377" y="2805589"/>
            <a:ext cx="1917700" cy="622300"/>
          </a:xfrm>
          <a:prstGeom prst="rect">
            <a:avLst/>
          </a:prstGeom>
        </p:spPr>
      </p:pic>
      <p:cxnSp>
        <p:nvCxnSpPr>
          <p:cNvPr id="12" name="Elbow Connector 11"/>
          <p:cNvCxnSpPr>
            <a:stCxn id="7" idx="2"/>
          </p:cNvCxnSpPr>
          <p:nvPr/>
        </p:nvCxnSpPr>
        <p:spPr>
          <a:xfrm rot="5400000" flipH="1" flipV="1">
            <a:off x="3891511" y="2208926"/>
            <a:ext cx="554034" cy="3133041"/>
          </a:xfrm>
          <a:prstGeom prst="bentConnector4">
            <a:avLst>
              <a:gd name="adj1" fmla="val -238667"/>
              <a:gd name="adj2" fmla="val 99866"/>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2028598" y="5440418"/>
            <a:ext cx="4907389" cy="38456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a:lstStyle>
          <a:p>
            <a:r>
              <a:rPr lang="en-GB" sz="2200" dirty="0" smtClean="0">
                <a:solidFill>
                  <a:schemeClr val="accent4"/>
                </a:solidFill>
              </a:rPr>
              <a:t>Compressing linguistic information</a:t>
            </a:r>
            <a:endParaRPr lang="en-GB" sz="2200" dirty="0">
              <a:solidFill>
                <a:schemeClr val="accent4"/>
              </a:solidFill>
            </a:endParaRPr>
          </a:p>
        </p:txBody>
      </p:sp>
    </p:spTree>
    <p:extLst>
      <p:ext uri="{BB962C8B-B14F-4D97-AF65-F5344CB8AC3E}">
        <p14:creationId xmlns:p14="http://schemas.microsoft.com/office/powerpoint/2010/main" val="13441622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a:t>
            </a:r>
            <a:endParaRPr lang="en-GB" dirty="0"/>
          </a:p>
        </p:txBody>
      </p:sp>
      <p:sp>
        <p:nvSpPr>
          <p:cNvPr id="3" name="Content Placeholder 2"/>
          <p:cNvSpPr>
            <a:spLocks noGrp="1"/>
          </p:cNvSpPr>
          <p:nvPr>
            <p:ph idx="1"/>
          </p:nvPr>
        </p:nvSpPr>
        <p:spPr>
          <a:xfrm>
            <a:off x="588962" y="1635125"/>
            <a:ext cx="4848011" cy="1585747"/>
          </a:xfrm>
        </p:spPr>
        <p:txBody>
          <a:bodyPr/>
          <a:lstStyle/>
          <a:p>
            <a:endParaRPr lang="en-GB" dirty="0" smtClean="0"/>
          </a:p>
          <a:p>
            <a:r>
              <a:rPr lang="en-GB" dirty="0" smtClean="0"/>
              <a:t>Controlling </a:t>
            </a:r>
            <a:r>
              <a:rPr lang="en-GB" dirty="0"/>
              <a:t>for Genetic </a:t>
            </a:r>
            <a:r>
              <a:rPr lang="en-GB" dirty="0" smtClean="0"/>
              <a:t>Relationships</a:t>
            </a:r>
            <a:endParaRPr lang="en-GB" dirty="0"/>
          </a:p>
          <a:p>
            <a:pPr lvl="1"/>
            <a:r>
              <a:rPr lang="en-GB" sz="2200" dirty="0" smtClean="0"/>
              <a:t>Train on all out-of-family data</a:t>
            </a:r>
          </a:p>
          <a:p>
            <a:pPr lvl="1"/>
            <a:r>
              <a:rPr lang="en-GB" sz="2200" dirty="0" smtClean="0"/>
              <a:t>[0, 1, 5, 10, 20]% in-family </a:t>
            </a:r>
            <a:r>
              <a:rPr lang="en-GB" sz="2200" dirty="0" smtClean="0"/>
              <a:t>data</a:t>
            </a:r>
          </a:p>
          <a:p>
            <a:pPr lvl="2"/>
            <a:r>
              <a:rPr lang="en-GB" sz="2000" dirty="0" smtClean="0"/>
              <a:t>Observed features in matrix</a:t>
            </a:r>
            <a:endParaRPr lang="en-GB" sz="2000" dirty="0" smtClean="0"/>
          </a:p>
        </p:txBody>
      </p:sp>
      <p:sp>
        <p:nvSpPr>
          <p:cNvPr id="4" name="Date Placeholder 3"/>
          <p:cNvSpPr>
            <a:spLocks noGrp="1"/>
          </p:cNvSpPr>
          <p:nvPr>
            <p:ph type="dt" sz="half" idx="10"/>
          </p:nvPr>
        </p:nvSpPr>
        <p:spPr>
          <a:xfrm>
            <a:off x="5617029" y="85745"/>
            <a:ext cx="5527058"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43</a:t>
            </a:fld>
            <a:endParaRPr lang="en-GB" dirty="0"/>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973" y="1844072"/>
            <a:ext cx="6343137" cy="3466500"/>
          </a:xfrm>
          <a:prstGeom prst="rect">
            <a:avLst/>
          </a:prstGeom>
        </p:spPr>
      </p:pic>
    </p:spTree>
    <p:extLst>
      <p:ext uri="{BB962C8B-B14F-4D97-AF65-F5344CB8AC3E}">
        <p14:creationId xmlns:p14="http://schemas.microsoft.com/office/powerpoint/2010/main" val="2829449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Evaluation</a:t>
            </a:r>
          </a:p>
        </p:txBody>
      </p:sp>
      <p:sp>
        <p:nvSpPr>
          <p:cNvPr id="3" name="Content Placeholder 2"/>
          <p:cNvSpPr>
            <a:spLocks noGrp="1"/>
          </p:cNvSpPr>
          <p:nvPr>
            <p:ph idx="1"/>
          </p:nvPr>
        </p:nvSpPr>
        <p:spPr>
          <a:xfrm>
            <a:off x="588962" y="1635125"/>
            <a:ext cx="4848011" cy="4675188"/>
          </a:xfrm>
        </p:spPr>
        <p:txBody>
          <a:bodyPr/>
          <a:lstStyle/>
          <a:p>
            <a:endParaRPr lang="en-GB" dirty="0" smtClean="0"/>
          </a:p>
          <a:p>
            <a:r>
              <a:rPr lang="en-GB" dirty="0" smtClean="0"/>
              <a:t>Controlling </a:t>
            </a:r>
            <a:r>
              <a:rPr lang="en-GB" dirty="0"/>
              <a:t>for Genetic </a:t>
            </a:r>
            <a:r>
              <a:rPr lang="en-GB" dirty="0" smtClean="0"/>
              <a:t>Relationships</a:t>
            </a:r>
            <a:endParaRPr lang="en-GB" dirty="0"/>
          </a:p>
          <a:p>
            <a:pPr lvl="1"/>
            <a:r>
              <a:rPr lang="en-GB" sz="2200" dirty="0" smtClean="0"/>
              <a:t>Train on all out-of-family data</a:t>
            </a:r>
          </a:p>
          <a:p>
            <a:pPr lvl="1"/>
            <a:r>
              <a:rPr lang="en-GB" sz="2200" dirty="0" smtClean="0"/>
              <a:t>[0, 1, 5, 10, 20]% in-family data</a:t>
            </a:r>
          </a:p>
          <a:p>
            <a:pPr lvl="2"/>
            <a:r>
              <a:rPr lang="en-GB" sz="2000" dirty="0"/>
              <a:t>Observed features in </a:t>
            </a:r>
            <a:r>
              <a:rPr lang="en-GB" sz="2000" dirty="0" smtClean="0"/>
              <a:t>matrix</a:t>
            </a:r>
            <a:br>
              <a:rPr lang="en-GB" sz="2000" dirty="0" smtClean="0"/>
            </a:br>
            <a:endParaRPr lang="en-GB" sz="2000" dirty="0"/>
          </a:p>
          <a:p>
            <a:r>
              <a:rPr lang="en-GB" dirty="0" smtClean="0"/>
              <a:t>With/without </a:t>
            </a:r>
            <a:r>
              <a:rPr lang="en-GB" dirty="0" smtClean="0"/>
              <a:t>pre-trained language embeddings</a:t>
            </a:r>
          </a:p>
        </p:txBody>
      </p:sp>
      <p:sp>
        <p:nvSpPr>
          <p:cNvPr id="4" name="Date Placeholder 3"/>
          <p:cNvSpPr>
            <a:spLocks noGrp="1"/>
          </p:cNvSpPr>
          <p:nvPr>
            <p:ph type="dt" sz="half" idx="10"/>
          </p:nvPr>
        </p:nvSpPr>
        <p:spPr>
          <a:xfrm>
            <a:off x="5617029" y="85745"/>
            <a:ext cx="5527058"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44</a:t>
            </a:fld>
            <a:endParaRPr lang="en-GB"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973" y="1844072"/>
            <a:ext cx="6343137" cy="3466500"/>
          </a:xfrm>
          <a:prstGeom prst="rect">
            <a:avLst/>
          </a:prstGeom>
        </p:spPr>
      </p:pic>
    </p:spTree>
    <p:extLst>
      <p:ext uri="{BB962C8B-B14F-4D97-AF65-F5344CB8AC3E}">
        <p14:creationId xmlns:p14="http://schemas.microsoft.com/office/powerpoint/2010/main" val="2155782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Feature Prediction </a:t>
            </a:r>
            <a:r>
              <a:rPr lang="en-GB" dirty="0"/>
              <a:t>a</a:t>
            </a:r>
            <a:r>
              <a:rPr lang="en-GB" dirty="0" smtClean="0"/>
              <a:t>cross Language Families</a:t>
            </a:r>
            <a:endParaRPr lang="en-GB" dirty="0"/>
          </a:p>
        </p:txBody>
      </p:sp>
      <p:sp>
        <p:nvSpPr>
          <p:cNvPr id="4" name="Date Placeholder 3"/>
          <p:cNvSpPr>
            <a:spLocks noGrp="1"/>
          </p:cNvSpPr>
          <p:nvPr>
            <p:ph type="dt" sz="half" idx="10"/>
          </p:nvPr>
        </p:nvSpPr>
        <p:spPr>
          <a:xfrm>
            <a:off x="5747657" y="85745"/>
            <a:ext cx="5396430" cy="176797"/>
          </a:xfrm>
        </p:spPr>
        <p:txBody>
          <a:bodyPr/>
          <a:lstStyle/>
          <a:p>
            <a:r>
              <a:rPr lang="da-DK" dirty="0"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45</a:t>
            </a:fld>
            <a:endParaRPr lang="en-GB" dirty="0"/>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1405" y="1210128"/>
            <a:ext cx="8012504" cy="5379121"/>
          </a:xfrm>
          <a:prstGeom prst="rect">
            <a:avLst/>
          </a:prstGeom>
        </p:spPr>
      </p:pic>
    </p:spTree>
    <p:extLst>
      <p:ext uri="{BB962C8B-B14F-4D97-AF65-F5344CB8AC3E}">
        <p14:creationId xmlns:p14="http://schemas.microsoft.com/office/powerpoint/2010/main" val="698717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Effect of </a:t>
            </a:r>
            <a:r>
              <a:rPr lang="en-GB" dirty="0" smtClean="0"/>
              <a:t>Pre-training </a:t>
            </a:r>
            <a:r>
              <a:rPr lang="en-GB" dirty="0"/>
              <a:t>(Semi-supervised Extension)</a:t>
            </a:r>
          </a:p>
        </p:txBody>
      </p:sp>
      <p:sp>
        <p:nvSpPr>
          <p:cNvPr id="4" name="Date Placeholder 3"/>
          <p:cNvSpPr>
            <a:spLocks noGrp="1"/>
          </p:cNvSpPr>
          <p:nvPr>
            <p:ph type="dt" sz="half" idx="10"/>
          </p:nvPr>
        </p:nvSpPr>
        <p:spPr>
          <a:xfrm>
            <a:off x="5747657" y="85745"/>
            <a:ext cx="5396430" cy="176797"/>
          </a:xfrm>
        </p:spPr>
        <p:txBody>
          <a:bodyPr/>
          <a:lstStyle/>
          <a:p>
            <a:r>
              <a:rPr lang="da-DK" dirty="0"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46</a:t>
            </a:fld>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1405" y="1210129"/>
            <a:ext cx="7823509" cy="5252241"/>
          </a:xfrm>
          <a:prstGeom prst="rect">
            <a:avLst/>
          </a:prstGeom>
        </p:spPr>
      </p:pic>
    </p:spTree>
    <p:extLst>
      <p:ext uri="{BB962C8B-B14F-4D97-AF65-F5344CB8AC3E}">
        <p14:creationId xmlns:p14="http://schemas.microsoft.com/office/powerpoint/2010/main" val="1275852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704114" y="85745"/>
            <a:ext cx="5439973"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47</a:t>
            </a:fld>
            <a:endParaRPr lang="en-GB"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604223" y="385408"/>
            <a:ext cx="2296400" cy="1827861"/>
          </a:xfrm>
          <a:prstGeom prst="rect">
            <a:avLst/>
          </a:prstGeom>
        </p:spPr>
      </p:pic>
      <p:sp>
        <p:nvSpPr>
          <p:cNvPr id="12" name="Content Placeholder 2"/>
          <p:cNvSpPr>
            <a:spLocks noGrp="1"/>
          </p:cNvSpPr>
          <p:nvPr>
            <p:ph idx="1"/>
          </p:nvPr>
        </p:nvSpPr>
        <p:spPr>
          <a:xfrm>
            <a:off x="7101112" y="6301652"/>
            <a:ext cx="1878588" cy="464608"/>
          </a:xfrm>
        </p:spPr>
        <p:txBody>
          <a:bodyPr/>
          <a:lstStyle/>
          <a:p>
            <a:pPr marL="0" indent="0">
              <a:buNone/>
            </a:pPr>
            <a:r>
              <a:rPr lang="en-GB" b="1" dirty="0" smtClean="0"/>
              <a:t>Phonology</a:t>
            </a:r>
          </a:p>
        </p:txBody>
      </p:sp>
      <p:sp>
        <p:nvSpPr>
          <p:cNvPr id="13" name="Content Placeholder 2"/>
          <p:cNvSpPr txBox="1">
            <a:spLocks/>
          </p:cNvSpPr>
          <p:nvPr/>
        </p:nvSpPr>
        <p:spPr>
          <a:xfrm>
            <a:off x="3368994" y="6269946"/>
            <a:ext cx="1878588" cy="464608"/>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buFont typeface="Arial" panose="020B0604020202020204" pitchFamily="34" charset="0"/>
              <a:buNone/>
            </a:pPr>
            <a:r>
              <a:rPr lang="en-GB" b="1" dirty="0" smtClean="0"/>
              <a:t>Morphology</a:t>
            </a:r>
            <a:endParaRPr lang="en-GB" b="1" dirty="0"/>
          </a:p>
        </p:txBody>
      </p:sp>
      <p:sp>
        <p:nvSpPr>
          <p:cNvPr id="14" name="Content Placeholder 2"/>
          <p:cNvSpPr txBox="1">
            <a:spLocks/>
          </p:cNvSpPr>
          <p:nvPr/>
        </p:nvSpPr>
        <p:spPr>
          <a:xfrm>
            <a:off x="848028" y="3176262"/>
            <a:ext cx="352854" cy="436094"/>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buFont typeface="Arial" panose="020B0604020202020204" pitchFamily="34" charset="0"/>
              <a:buNone/>
            </a:pPr>
            <a:r>
              <a:rPr lang="en-GB" b="1" dirty="0" smtClean="0"/>
              <a:t>F1</a:t>
            </a:r>
            <a:endParaRPr lang="en-GB" b="1" dirty="0"/>
          </a:p>
        </p:txBody>
      </p:sp>
      <p:grpSp>
        <p:nvGrpSpPr>
          <p:cNvPr id="3" name="Group 2"/>
          <p:cNvGrpSpPr/>
          <p:nvPr/>
        </p:nvGrpSpPr>
        <p:grpSpPr>
          <a:xfrm>
            <a:off x="1418672" y="417512"/>
            <a:ext cx="8025706" cy="5953595"/>
            <a:chOff x="2467551" y="436097"/>
            <a:chExt cx="8025706" cy="5953595"/>
          </a:xfrm>
        </p:grpSpPr>
        <p:pic>
          <p:nvPicPr>
            <p:cNvPr id="2" name="Picture 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716078" y="1147967"/>
              <a:ext cx="1563330" cy="515167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878541" y="1299339"/>
              <a:ext cx="1614716" cy="4916662"/>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467551" y="436097"/>
              <a:ext cx="1248527" cy="5953595"/>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7384616" y="1147967"/>
              <a:ext cx="1530751" cy="5151672"/>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272936" y="1299339"/>
              <a:ext cx="1500397" cy="4916662"/>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6367563" y="6135508"/>
              <a:ext cx="1500397" cy="80932"/>
            </a:xfrm>
            <a:prstGeom prst="rect">
              <a:avLst/>
            </a:prstGeom>
          </p:spPr>
        </p:pic>
      </p:grpSp>
      <p:sp>
        <p:nvSpPr>
          <p:cNvPr id="16" name="Content Placeholder 2"/>
          <p:cNvSpPr txBox="1">
            <a:spLocks/>
          </p:cNvSpPr>
          <p:nvPr/>
        </p:nvSpPr>
        <p:spPr>
          <a:xfrm>
            <a:off x="9739575" y="2213269"/>
            <a:ext cx="2146223" cy="463187"/>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buFont typeface="Arial" panose="020B0604020202020204" pitchFamily="34" charset="0"/>
              <a:buNone/>
            </a:pPr>
            <a:r>
              <a:rPr lang="en-GB" b="1" dirty="0" smtClean="0"/>
              <a:t>In-family data</a:t>
            </a:r>
            <a:endParaRPr lang="en-GB" b="1" dirty="0"/>
          </a:p>
        </p:txBody>
      </p:sp>
      <p:sp>
        <p:nvSpPr>
          <p:cNvPr id="18" name="Rectangle 17"/>
          <p:cNvSpPr/>
          <p:nvPr/>
        </p:nvSpPr>
        <p:spPr>
          <a:xfrm>
            <a:off x="4253103" y="1109062"/>
            <a:ext cx="1631195" cy="4987102"/>
          </a:xfrm>
          <a:prstGeom prst="rect">
            <a:avLst/>
          </a:prstGeom>
          <a:solidFill>
            <a:schemeClr val="bg1"/>
          </a:solidFill>
          <a:ln>
            <a:solidFill>
              <a:schemeClr val="bg1"/>
            </a:solidFill>
          </a:ln>
          <a:effectLst>
            <a:glow>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7839836" y="1108784"/>
            <a:ext cx="1631195" cy="4987102"/>
          </a:xfrm>
          <a:prstGeom prst="rect">
            <a:avLst/>
          </a:prstGeom>
          <a:solidFill>
            <a:schemeClr val="bg1"/>
          </a:solidFill>
          <a:ln>
            <a:solidFill>
              <a:schemeClr val="bg1"/>
            </a:solidFill>
          </a:ln>
          <a:effectLst>
            <a:glow>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47547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704114" y="85745"/>
            <a:ext cx="5439973"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48</a:t>
            </a:fld>
            <a:endParaRPr lang="en-GB"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604223" y="385408"/>
            <a:ext cx="2296400" cy="1827861"/>
          </a:xfrm>
          <a:prstGeom prst="rect">
            <a:avLst/>
          </a:prstGeom>
        </p:spPr>
      </p:pic>
      <p:sp>
        <p:nvSpPr>
          <p:cNvPr id="12" name="Content Placeholder 2"/>
          <p:cNvSpPr>
            <a:spLocks noGrp="1"/>
          </p:cNvSpPr>
          <p:nvPr>
            <p:ph idx="1"/>
          </p:nvPr>
        </p:nvSpPr>
        <p:spPr>
          <a:xfrm>
            <a:off x="7101112" y="6301652"/>
            <a:ext cx="1878588" cy="464608"/>
          </a:xfrm>
        </p:spPr>
        <p:txBody>
          <a:bodyPr/>
          <a:lstStyle/>
          <a:p>
            <a:pPr marL="0" indent="0">
              <a:buNone/>
            </a:pPr>
            <a:r>
              <a:rPr lang="en-GB" b="1" dirty="0" smtClean="0"/>
              <a:t>Phonology</a:t>
            </a:r>
          </a:p>
        </p:txBody>
      </p:sp>
      <p:sp>
        <p:nvSpPr>
          <p:cNvPr id="13" name="Content Placeholder 2"/>
          <p:cNvSpPr txBox="1">
            <a:spLocks/>
          </p:cNvSpPr>
          <p:nvPr/>
        </p:nvSpPr>
        <p:spPr>
          <a:xfrm>
            <a:off x="3368994" y="6269946"/>
            <a:ext cx="1878588" cy="464608"/>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buFont typeface="Arial" panose="020B0604020202020204" pitchFamily="34" charset="0"/>
              <a:buNone/>
            </a:pPr>
            <a:r>
              <a:rPr lang="en-GB" b="1" dirty="0" smtClean="0"/>
              <a:t>Morphology</a:t>
            </a:r>
            <a:endParaRPr lang="en-GB" b="1" dirty="0"/>
          </a:p>
        </p:txBody>
      </p:sp>
      <p:sp>
        <p:nvSpPr>
          <p:cNvPr id="14" name="Content Placeholder 2"/>
          <p:cNvSpPr txBox="1">
            <a:spLocks/>
          </p:cNvSpPr>
          <p:nvPr/>
        </p:nvSpPr>
        <p:spPr>
          <a:xfrm>
            <a:off x="848028" y="3176262"/>
            <a:ext cx="352854" cy="436094"/>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buFont typeface="Arial" panose="020B0604020202020204" pitchFamily="34" charset="0"/>
              <a:buNone/>
            </a:pPr>
            <a:r>
              <a:rPr lang="en-GB" b="1" dirty="0" smtClean="0"/>
              <a:t>F1</a:t>
            </a:r>
            <a:endParaRPr lang="en-GB" b="1" dirty="0"/>
          </a:p>
        </p:txBody>
      </p:sp>
      <p:grpSp>
        <p:nvGrpSpPr>
          <p:cNvPr id="3" name="Group 2"/>
          <p:cNvGrpSpPr/>
          <p:nvPr/>
        </p:nvGrpSpPr>
        <p:grpSpPr>
          <a:xfrm>
            <a:off x="1418672" y="417512"/>
            <a:ext cx="8025706" cy="5953595"/>
            <a:chOff x="2467551" y="436097"/>
            <a:chExt cx="8025706" cy="5953595"/>
          </a:xfrm>
        </p:grpSpPr>
        <p:pic>
          <p:nvPicPr>
            <p:cNvPr id="2" name="Picture 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716078" y="1147967"/>
              <a:ext cx="1563330" cy="5151672"/>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878541" y="1299339"/>
              <a:ext cx="1614716" cy="4916662"/>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467551" y="436097"/>
              <a:ext cx="1248527" cy="5953595"/>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7384616" y="1147967"/>
              <a:ext cx="1530751" cy="5151672"/>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272936" y="1299339"/>
              <a:ext cx="1500397" cy="4916662"/>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6367563" y="6135508"/>
              <a:ext cx="1500397" cy="80932"/>
            </a:xfrm>
            <a:prstGeom prst="rect">
              <a:avLst/>
            </a:prstGeom>
          </p:spPr>
        </p:pic>
      </p:grpSp>
      <p:sp>
        <p:nvSpPr>
          <p:cNvPr id="16" name="Content Placeholder 2"/>
          <p:cNvSpPr txBox="1">
            <a:spLocks/>
          </p:cNvSpPr>
          <p:nvPr/>
        </p:nvSpPr>
        <p:spPr>
          <a:xfrm>
            <a:off x="9739575" y="2213269"/>
            <a:ext cx="2146223" cy="463187"/>
          </a:xfrm>
          <a:prstGeom prst="rect">
            <a:avLst/>
          </a:prstGeom>
        </p:spPr>
        <p:txBody>
          <a:bodyPr vert="horz" lIns="0" tIns="0" rIns="0" bIns="0" rtlCol="0">
            <a:noAutofit/>
          </a:bodyPr>
          <a:lst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0" algn="l" defTabSz="914400" rtl="0" eaLnBrk="1" latinLnBrk="0" hangingPunct="1">
              <a:lnSpc>
                <a:spcPct val="90000"/>
              </a:lnSpc>
              <a:spcBef>
                <a:spcPts val="500"/>
              </a:spcBef>
              <a:buFont typeface="Arial" panose="020B0604020202020204" pitchFamily="34" charset="0"/>
              <a:buNone/>
              <a:defRPr lang="da-DK" sz="1800" kern="120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a:lstStyle>
          <a:p>
            <a:pPr marL="0" indent="0">
              <a:buFont typeface="Arial" panose="020B0604020202020204" pitchFamily="34" charset="0"/>
              <a:buNone/>
            </a:pPr>
            <a:r>
              <a:rPr lang="en-GB" b="1" dirty="0" smtClean="0"/>
              <a:t>In-family data</a:t>
            </a:r>
            <a:endParaRPr lang="en-GB" b="1" dirty="0"/>
          </a:p>
        </p:txBody>
      </p:sp>
      <p:sp>
        <p:nvSpPr>
          <p:cNvPr id="6" name="Left Brace 5"/>
          <p:cNvSpPr/>
          <p:nvPr/>
        </p:nvSpPr>
        <p:spPr>
          <a:xfrm rot="5400000">
            <a:off x="4796457" y="556982"/>
            <a:ext cx="402274" cy="1547074"/>
          </a:xfrm>
          <a:prstGeom prst="leftBrace">
            <a:avLst/>
          </a:prstGeom>
          <a:ln w="508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Left Brace 16"/>
          <p:cNvSpPr/>
          <p:nvPr/>
        </p:nvSpPr>
        <p:spPr>
          <a:xfrm rot="5400000">
            <a:off x="8402313" y="2652158"/>
            <a:ext cx="402274" cy="1547074"/>
          </a:xfrm>
          <a:prstGeom prst="leftBrace">
            <a:avLst/>
          </a:prstGeom>
          <a:ln w="508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Rectangle 26"/>
          <p:cNvSpPr/>
          <p:nvPr/>
        </p:nvSpPr>
        <p:spPr>
          <a:xfrm>
            <a:off x="3837585" y="711823"/>
            <a:ext cx="2566728" cy="461665"/>
          </a:xfrm>
          <a:prstGeom prst="rect">
            <a:avLst/>
          </a:prstGeom>
        </p:spPr>
        <p:txBody>
          <a:bodyPr wrap="none">
            <a:spAutoFit/>
          </a:bodyPr>
          <a:lstStyle/>
          <a:p>
            <a:r>
              <a:rPr lang="en-GB" sz="2400" b="1">
                <a:solidFill>
                  <a:schemeClr val="accent4"/>
                </a:solidFill>
              </a:rPr>
              <a:t>Semi-supervised</a:t>
            </a:r>
          </a:p>
        </p:txBody>
      </p:sp>
      <p:sp>
        <p:nvSpPr>
          <p:cNvPr id="28" name="Rectangle 27"/>
          <p:cNvSpPr/>
          <p:nvPr/>
        </p:nvSpPr>
        <p:spPr>
          <a:xfrm>
            <a:off x="7671279" y="2836673"/>
            <a:ext cx="2566728" cy="461665"/>
          </a:xfrm>
          <a:prstGeom prst="rect">
            <a:avLst/>
          </a:prstGeom>
        </p:spPr>
        <p:txBody>
          <a:bodyPr wrap="none">
            <a:spAutoFit/>
          </a:bodyPr>
          <a:lstStyle/>
          <a:p>
            <a:r>
              <a:rPr lang="en-GB" sz="2400" b="1">
                <a:solidFill>
                  <a:schemeClr val="accent4"/>
                </a:solidFill>
              </a:rPr>
              <a:t>Semi-supervised</a:t>
            </a:r>
          </a:p>
        </p:txBody>
      </p:sp>
    </p:spTree>
    <p:extLst>
      <p:ext uri="{BB962C8B-B14F-4D97-AF65-F5344CB8AC3E}">
        <p14:creationId xmlns:p14="http://schemas.microsoft.com/office/powerpoint/2010/main" val="11691947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Contributions</a:t>
            </a:r>
            <a:endParaRPr lang="en-GB" dirty="0"/>
          </a:p>
        </p:txBody>
      </p:sp>
      <p:sp>
        <p:nvSpPr>
          <p:cNvPr id="3" name="Content Placeholder 2"/>
          <p:cNvSpPr>
            <a:spLocks noGrp="1"/>
          </p:cNvSpPr>
          <p:nvPr>
            <p:ph idx="1"/>
          </p:nvPr>
        </p:nvSpPr>
        <p:spPr>
          <a:xfrm>
            <a:off x="588963" y="1635125"/>
            <a:ext cx="7240144" cy="4675188"/>
          </a:xfrm>
        </p:spPr>
        <p:txBody>
          <a:bodyPr/>
          <a:lstStyle/>
          <a:p>
            <a:r>
              <a:rPr lang="en-US" b="1" dirty="0" smtClean="0"/>
              <a:t>Probabilisation </a:t>
            </a:r>
            <a:r>
              <a:rPr lang="en-GB" b="1" dirty="0" smtClean="0"/>
              <a:t>of linguistic typology</a:t>
            </a:r>
            <a:br>
              <a:rPr lang="en-GB" b="1" dirty="0" smtClean="0"/>
            </a:br>
            <a:r>
              <a:rPr lang="en-GB" b="1" dirty="0" smtClean="0"/>
              <a:t/>
            </a:r>
            <a:br>
              <a:rPr lang="en-GB" b="1" dirty="0" smtClean="0"/>
            </a:br>
            <a:endParaRPr lang="en-GB" b="1" dirty="0"/>
          </a:p>
          <a:p>
            <a:r>
              <a:rPr lang="en-GB" dirty="0"/>
              <a:t>T</a:t>
            </a:r>
            <a:r>
              <a:rPr lang="en-GB" dirty="0" smtClean="0"/>
              <a:t>ypological </a:t>
            </a:r>
            <a:r>
              <a:rPr lang="en-GB" dirty="0"/>
              <a:t>collaborative </a:t>
            </a:r>
            <a:r>
              <a:rPr lang="en-GB" dirty="0" smtClean="0"/>
              <a:t>filtering, </a:t>
            </a:r>
            <a:r>
              <a:rPr lang="en-GB" b="1" dirty="0" smtClean="0"/>
              <a:t>exploiting correlations between languages and features</a:t>
            </a:r>
            <a:br>
              <a:rPr lang="en-GB" b="1" dirty="0" smtClean="0"/>
            </a:br>
            <a:r>
              <a:rPr lang="en-GB" b="1" dirty="0" smtClean="0"/>
              <a:t/>
            </a:r>
            <a:br>
              <a:rPr lang="en-GB" b="1" dirty="0" smtClean="0"/>
            </a:br>
            <a:r>
              <a:rPr lang="en-GB" b="1" dirty="0" smtClean="0"/>
              <a:t/>
            </a:r>
            <a:br>
              <a:rPr lang="en-GB" b="1" dirty="0" smtClean="0"/>
            </a:br>
            <a:endParaRPr lang="en-GB" b="1" dirty="0"/>
          </a:p>
          <a:p>
            <a:r>
              <a:rPr lang="en-GB" b="1" dirty="0" smtClean="0"/>
              <a:t>Semi-supervised extension</a:t>
            </a:r>
            <a:r>
              <a:rPr lang="en-GB" dirty="0" smtClean="0"/>
              <a:t>, allowing for use of raw text</a:t>
            </a:r>
            <a:endParaRPr lang="en-GB" dirty="0"/>
          </a:p>
          <a:p>
            <a:endParaRPr lang="en-GB" dirty="0"/>
          </a:p>
        </p:txBody>
      </p:sp>
      <p:sp>
        <p:nvSpPr>
          <p:cNvPr id="4" name="Date Placeholder 3"/>
          <p:cNvSpPr>
            <a:spLocks noGrp="1"/>
          </p:cNvSpPr>
          <p:nvPr>
            <p:ph type="dt" sz="half" idx="10"/>
          </p:nvPr>
        </p:nvSpPr>
        <p:spPr>
          <a:xfrm>
            <a:off x="5747657" y="1"/>
            <a:ext cx="5396430" cy="262542"/>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49</a:t>
            </a:fld>
            <a:endParaRPr lang="en-GB" dirty="0"/>
          </a:p>
        </p:txBody>
      </p:sp>
      <p:grpSp>
        <p:nvGrpSpPr>
          <p:cNvPr id="10" name="Group 9"/>
          <p:cNvGrpSpPr/>
          <p:nvPr/>
        </p:nvGrpSpPr>
        <p:grpSpPr>
          <a:xfrm>
            <a:off x="8211671" y="3657600"/>
            <a:ext cx="3783105" cy="2832847"/>
            <a:chOff x="445073" y="3026903"/>
            <a:chExt cx="5195781" cy="3437692"/>
          </a:xfrm>
        </p:grpSpPr>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5073" y="3026903"/>
              <a:ext cx="5195781" cy="3437692"/>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315188" y="3195953"/>
              <a:ext cx="920299" cy="459762"/>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200513" y="3737617"/>
              <a:ext cx="784798" cy="485613"/>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996624" y="3262610"/>
              <a:ext cx="1000344" cy="54340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225709" y="3996687"/>
              <a:ext cx="737618" cy="46987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601451" y="4969997"/>
              <a:ext cx="826182" cy="413091"/>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74133" y="4348078"/>
              <a:ext cx="753500" cy="459451"/>
            </a:xfrm>
            <a:prstGeom prst="rect">
              <a:avLst/>
            </a:prstGeom>
          </p:spPr>
        </p:pic>
      </p:grpSp>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7458" y="745538"/>
            <a:ext cx="4367318" cy="2386723"/>
          </a:xfrm>
          <a:prstGeom prst="rect">
            <a:avLst/>
          </a:prstGeom>
        </p:spPr>
      </p:pic>
    </p:spTree>
    <p:extLst>
      <p:ext uri="{BB962C8B-B14F-4D97-AF65-F5344CB8AC3E}">
        <p14:creationId xmlns:p14="http://schemas.microsoft.com/office/powerpoint/2010/main" val="222489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Differences are often correlated</a:t>
            </a:r>
            <a:endParaRPr lang="en-GB" dirty="0"/>
          </a:p>
        </p:txBody>
      </p:sp>
      <p:sp>
        <p:nvSpPr>
          <p:cNvPr id="6" name="Date Placeholder 5"/>
          <p:cNvSpPr>
            <a:spLocks noGrp="1"/>
          </p:cNvSpPr>
          <p:nvPr>
            <p:ph type="dt" sz="half" idx="10"/>
          </p:nvPr>
        </p:nvSpPr>
        <p:spPr>
          <a:xfrm>
            <a:off x="5742709" y="85745"/>
            <a:ext cx="5401378"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5</a:t>
            </a:fld>
            <a:endParaRPr lang="en-GB" dirty="0"/>
          </a:p>
        </p:txBody>
      </p:sp>
      <p:grpSp>
        <p:nvGrpSpPr>
          <p:cNvPr id="3" name="Group 2"/>
          <p:cNvGrpSpPr/>
          <p:nvPr/>
        </p:nvGrpSpPr>
        <p:grpSpPr>
          <a:xfrm>
            <a:off x="2006041" y="1003220"/>
            <a:ext cx="2602968" cy="2822910"/>
            <a:chOff x="1581661" y="1146540"/>
            <a:chExt cx="4519336" cy="4901205"/>
          </a:xfrm>
        </p:grpSpPr>
        <p:pic>
          <p:nvPicPr>
            <p:cNvPr id="13" name="Picture 1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81661" y="1146540"/>
              <a:ext cx="4513546" cy="2490312"/>
            </a:xfrm>
            <a:prstGeom prst="rect">
              <a:avLst/>
            </a:prstGeom>
          </p:spPr>
        </p:pic>
        <p:sp>
          <p:nvSpPr>
            <p:cNvPr id="17" name="Rectangle 16"/>
            <p:cNvSpPr/>
            <p:nvPr/>
          </p:nvSpPr>
          <p:spPr>
            <a:xfrm>
              <a:off x="1805585" y="3610992"/>
              <a:ext cx="4295412" cy="801554"/>
            </a:xfrm>
            <a:prstGeom prst="rect">
              <a:avLst/>
            </a:prstGeom>
          </p:spPr>
          <p:txBody>
            <a:bodyPr wrap="square">
              <a:spAutoFit/>
            </a:bodyPr>
            <a:lstStyle/>
            <a:p>
              <a:r>
                <a:rPr lang="en-GB" sz="2400" dirty="0" smtClean="0">
                  <a:solidFill>
                    <a:schemeClr val="accent6"/>
                  </a:solidFill>
                </a:rPr>
                <a:t>eat</a:t>
              </a:r>
              <a:r>
                <a:rPr lang="en-GB" sz="2400" dirty="0" smtClean="0"/>
                <a:t>      </a:t>
              </a:r>
              <a:r>
                <a:rPr lang="en-GB" sz="2400" dirty="0" smtClean="0">
                  <a:solidFill>
                    <a:schemeClr val="accent1"/>
                  </a:solidFill>
                </a:rPr>
                <a:t>an apple</a:t>
              </a:r>
              <a:endParaRPr lang="en-GB" sz="2400" dirty="0">
                <a:solidFill>
                  <a:schemeClr val="accent1"/>
                </a:solidFill>
              </a:endParaRPr>
            </a:p>
          </p:txBody>
        </p:sp>
        <p:pic>
          <p:nvPicPr>
            <p:cNvPr id="19" name="Picture 18"/>
            <p:cNvPicPr>
              <a:picLocks noChangeAspect="1"/>
            </p:cNvPicPr>
            <p:nvPr/>
          </p:nvPicPr>
          <p:blipFill>
            <a:blip r:embed="rId4"/>
            <a:stretch>
              <a:fillRect/>
            </a:stretch>
          </p:blipFill>
          <p:spPr>
            <a:xfrm>
              <a:off x="1673580" y="4662145"/>
              <a:ext cx="1291245" cy="1332144"/>
            </a:xfrm>
            <a:prstGeom prst="rect">
              <a:avLst/>
            </a:prstGeom>
          </p:spPr>
        </p:pic>
        <p:pic>
          <p:nvPicPr>
            <p:cNvPr id="22" name="Picture 21"/>
            <p:cNvPicPr>
              <a:picLocks noChangeAspect="1"/>
            </p:cNvPicPr>
            <p:nvPr/>
          </p:nvPicPr>
          <p:blipFill>
            <a:blip r:embed="rId5"/>
            <a:stretch>
              <a:fillRect/>
            </a:stretch>
          </p:blipFill>
          <p:spPr>
            <a:xfrm>
              <a:off x="4123518" y="4518748"/>
              <a:ext cx="1318760" cy="1528997"/>
            </a:xfrm>
            <a:prstGeom prst="rect">
              <a:avLst/>
            </a:prstGeom>
          </p:spPr>
        </p:pic>
      </p:grpSp>
      <p:grpSp>
        <p:nvGrpSpPr>
          <p:cNvPr id="10" name="Group 9"/>
          <p:cNvGrpSpPr/>
          <p:nvPr/>
        </p:nvGrpSpPr>
        <p:grpSpPr>
          <a:xfrm>
            <a:off x="7576456" y="834865"/>
            <a:ext cx="2767952" cy="2930248"/>
            <a:chOff x="7576456" y="834865"/>
            <a:chExt cx="2767952" cy="2930248"/>
          </a:xfrm>
        </p:grpSpPr>
        <p:pic>
          <p:nvPicPr>
            <p:cNvPr id="11" name="Picture 10"/>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7576456" y="834865"/>
              <a:ext cx="2191285" cy="1503657"/>
            </a:xfrm>
            <a:prstGeom prst="rect">
              <a:avLst/>
            </a:prstGeom>
          </p:spPr>
        </p:pic>
        <p:sp>
          <p:nvSpPr>
            <p:cNvPr id="16" name="Rectangle 15"/>
            <p:cNvSpPr/>
            <p:nvPr/>
          </p:nvSpPr>
          <p:spPr>
            <a:xfrm>
              <a:off x="7732333" y="2283429"/>
              <a:ext cx="2612075" cy="400110"/>
            </a:xfrm>
            <a:prstGeom prst="rect">
              <a:avLst/>
            </a:prstGeom>
          </p:spPr>
          <p:txBody>
            <a:bodyPr wrap="square">
              <a:spAutoFit/>
            </a:bodyPr>
            <a:lstStyle/>
            <a:p>
              <a:r>
                <a:rPr lang="en-GB" sz="2000" dirty="0" smtClean="0">
                  <a:solidFill>
                    <a:schemeClr val="accent1"/>
                  </a:solidFill>
                </a:rPr>
                <a:t>リンゴを</a:t>
              </a:r>
              <a:r>
                <a:rPr lang="en-GB" sz="2000" dirty="0" smtClean="0"/>
                <a:t>      </a:t>
              </a:r>
              <a:r>
                <a:rPr lang="en-GB" sz="2000" dirty="0" smtClean="0">
                  <a:solidFill>
                    <a:schemeClr val="accent6"/>
                  </a:solidFill>
                </a:rPr>
                <a:t>食べる</a:t>
              </a:r>
              <a:endParaRPr lang="en-GB" sz="2000" dirty="0">
                <a:solidFill>
                  <a:schemeClr val="accent6"/>
                </a:solidFill>
              </a:endParaRPr>
            </a:p>
          </p:txBody>
        </p:sp>
        <p:sp>
          <p:nvSpPr>
            <p:cNvPr id="18" name="Rectangle 17"/>
            <p:cNvSpPr/>
            <p:nvPr/>
          </p:nvSpPr>
          <p:spPr>
            <a:xfrm>
              <a:off x="7732333" y="2544678"/>
              <a:ext cx="2612075" cy="400110"/>
            </a:xfrm>
            <a:prstGeom prst="rect">
              <a:avLst/>
            </a:prstGeom>
          </p:spPr>
          <p:txBody>
            <a:bodyPr wrap="square">
              <a:spAutoFit/>
            </a:bodyPr>
            <a:lstStyle/>
            <a:p>
              <a:r>
                <a:rPr lang="en-GB" sz="2000" i="1" dirty="0" smtClean="0">
                  <a:solidFill>
                    <a:schemeClr val="accent1"/>
                  </a:solidFill>
                </a:rPr>
                <a:t>ringo-wo</a:t>
              </a:r>
              <a:r>
                <a:rPr lang="en-GB" sz="2000" i="1" dirty="0" smtClean="0">
                  <a:solidFill>
                    <a:srgbClr val="FF0000"/>
                  </a:solidFill>
                </a:rPr>
                <a:t>      </a:t>
              </a:r>
              <a:r>
                <a:rPr lang="en-GB" sz="2000" i="1" dirty="0" smtClean="0">
                  <a:solidFill>
                    <a:schemeClr val="accent6"/>
                  </a:solidFill>
                </a:rPr>
                <a:t>taberu</a:t>
              </a:r>
              <a:endParaRPr lang="en-GB" sz="2000" i="1" dirty="0">
                <a:solidFill>
                  <a:schemeClr val="accent6"/>
                </a:solidFill>
              </a:endParaRPr>
            </a:p>
          </p:txBody>
        </p:sp>
        <p:pic>
          <p:nvPicPr>
            <p:cNvPr id="21" name="Picture 20"/>
            <p:cNvPicPr>
              <a:picLocks noChangeAspect="1"/>
            </p:cNvPicPr>
            <p:nvPr/>
          </p:nvPicPr>
          <p:blipFill>
            <a:blip r:embed="rId4"/>
            <a:stretch>
              <a:fillRect/>
            </a:stretch>
          </p:blipFill>
          <p:spPr>
            <a:xfrm>
              <a:off x="9139721" y="2956491"/>
              <a:ext cx="754497" cy="769230"/>
            </a:xfrm>
            <a:prstGeom prst="rect">
              <a:avLst/>
            </a:prstGeom>
          </p:spPr>
        </p:pic>
        <p:pic>
          <p:nvPicPr>
            <p:cNvPr id="23" name="Picture 22"/>
            <p:cNvPicPr>
              <a:picLocks noChangeAspect="1"/>
            </p:cNvPicPr>
            <p:nvPr/>
          </p:nvPicPr>
          <p:blipFill>
            <a:blip r:embed="rId5"/>
            <a:stretch>
              <a:fillRect/>
            </a:stretch>
          </p:blipFill>
          <p:spPr>
            <a:xfrm>
              <a:off x="7781955" y="2882213"/>
              <a:ext cx="770575" cy="882900"/>
            </a:xfrm>
            <a:prstGeom prst="rect">
              <a:avLst/>
            </a:prstGeom>
          </p:spPr>
        </p:pic>
      </p:grpSp>
      <p:sp>
        <p:nvSpPr>
          <p:cNvPr id="20" name="Rectangle 19"/>
          <p:cNvSpPr/>
          <p:nvPr/>
        </p:nvSpPr>
        <p:spPr>
          <a:xfrm>
            <a:off x="1455081" y="5082265"/>
            <a:ext cx="4921826" cy="707886"/>
          </a:xfrm>
          <a:prstGeom prst="rect">
            <a:avLst/>
          </a:prstGeom>
        </p:spPr>
        <p:txBody>
          <a:bodyPr wrap="square">
            <a:spAutoFit/>
          </a:bodyPr>
          <a:lstStyle/>
          <a:p>
            <a:r>
              <a:rPr lang="en-GB" sz="4000" dirty="0" smtClean="0">
                <a:solidFill>
                  <a:schemeClr val="accent6"/>
                </a:solidFill>
              </a:rPr>
              <a:t>go</a:t>
            </a:r>
            <a:r>
              <a:rPr lang="en-GB" sz="4000" dirty="0" smtClean="0"/>
              <a:t>      </a:t>
            </a:r>
            <a:r>
              <a:rPr lang="en-GB" sz="4000" dirty="0" smtClean="0">
                <a:solidFill>
                  <a:schemeClr val="accent4"/>
                </a:solidFill>
              </a:rPr>
              <a:t>to</a:t>
            </a:r>
            <a:r>
              <a:rPr lang="en-GB" sz="4000" dirty="0" smtClean="0">
                <a:solidFill>
                  <a:srgbClr val="FF0000"/>
                </a:solidFill>
              </a:rPr>
              <a:t>     </a:t>
            </a:r>
            <a:r>
              <a:rPr lang="en-GB" sz="4000" dirty="0" smtClean="0">
                <a:solidFill>
                  <a:schemeClr val="accent1"/>
                </a:solidFill>
              </a:rPr>
              <a:t>NAACL</a:t>
            </a:r>
            <a:endParaRPr lang="en-GB" sz="4000" dirty="0">
              <a:solidFill>
                <a:schemeClr val="accent1"/>
              </a:solidFill>
            </a:endParaRPr>
          </a:p>
        </p:txBody>
      </p:sp>
      <p:pic>
        <p:nvPicPr>
          <p:cNvPr id="7" name="Picture 6"/>
          <p:cNvPicPr>
            <a:picLocks noChangeAspect="1"/>
          </p:cNvPicPr>
          <p:nvPr/>
        </p:nvPicPr>
        <p:blipFill>
          <a:blip r:embed="rId7"/>
          <a:stretch>
            <a:fillRect/>
          </a:stretch>
        </p:blipFill>
        <p:spPr>
          <a:xfrm>
            <a:off x="1059654" y="3759690"/>
            <a:ext cx="1501098" cy="1501098"/>
          </a:xfrm>
          <a:prstGeom prst="rect">
            <a:avLst/>
          </a:prstGeom>
        </p:spPr>
      </p:pic>
      <p:pic>
        <p:nvPicPr>
          <p:cNvPr id="3076" name="Picture 4" descr="mage result for naacl logo"/>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307454" y="4147398"/>
            <a:ext cx="1025912" cy="694200"/>
          </a:xfrm>
          <a:prstGeom prst="rect">
            <a:avLst/>
          </a:prstGeom>
          <a:noFill/>
          <a:extLst>
            <a:ext uri="{909E8E84-426E-40DD-AFC4-6F175D3DCCD1}">
              <a14:hiddenFill xmlns:a14="http://schemas.microsoft.com/office/drawing/2010/main">
                <a:solidFill>
                  <a:srgbClr val="FFFFFF"/>
                </a:solidFill>
              </a14:hiddenFill>
            </a:ext>
          </a:extLst>
        </p:spPr>
      </p:pic>
      <p:sp>
        <p:nvSpPr>
          <p:cNvPr id="26" name="Right Arrow 25"/>
          <p:cNvSpPr/>
          <p:nvPr/>
        </p:nvSpPr>
        <p:spPr>
          <a:xfrm>
            <a:off x="2865299" y="4228505"/>
            <a:ext cx="934412" cy="51232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36309" y="2881500"/>
            <a:ext cx="1472817" cy="695083"/>
          </a:xfrm>
          <a:prstGeom prst="rect">
            <a:avLst/>
          </a:prstGeom>
        </p:spPr>
      </p:pic>
      <p:pic>
        <p:nvPicPr>
          <p:cNvPr id="31" name="Picture 30"/>
          <p:cNvPicPr>
            <a:picLocks noChangeAspect="1"/>
          </p:cNvPicPr>
          <p:nvPr/>
        </p:nvPicPr>
        <p:blipFill>
          <a:blip r:embed="rId10"/>
          <a:stretch>
            <a:fillRect/>
          </a:stretch>
        </p:blipFill>
        <p:spPr>
          <a:xfrm>
            <a:off x="10501621" y="2816024"/>
            <a:ext cx="1284932" cy="855064"/>
          </a:xfrm>
          <a:prstGeom prst="rect">
            <a:avLst/>
          </a:prstGeom>
        </p:spPr>
      </p:pic>
      <p:sp>
        <p:nvSpPr>
          <p:cNvPr id="24" name="Rectangle 23"/>
          <p:cNvSpPr/>
          <p:nvPr/>
        </p:nvSpPr>
        <p:spPr>
          <a:xfrm>
            <a:off x="10467592" y="2820826"/>
            <a:ext cx="1371600" cy="8164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01856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Upcoming Papers</a:t>
            </a:r>
            <a:endParaRPr lang="en-GB" dirty="0"/>
          </a:p>
        </p:txBody>
      </p:sp>
      <p:sp>
        <p:nvSpPr>
          <p:cNvPr id="3" name="Content Placeholder 2"/>
          <p:cNvSpPr>
            <a:spLocks noGrp="1"/>
          </p:cNvSpPr>
          <p:nvPr>
            <p:ph idx="1"/>
          </p:nvPr>
        </p:nvSpPr>
        <p:spPr/>
        <p:txBody>
          <a:bodyPr/>
          <a:lstStyle/>
          <a:p>
            <a:endParaRPr lang="da-DK" dirty="0"/>
          </a:p>
          <a:p>
            <a:r>
              <a:rPr lang="da-DK" dirty="0" err="1" smtClean="0"/>
              <a:t>Extending</a:t>
            </a:r>
            <a:r>
              <a:rPr lang="da-DK" dirty="0" smtClean="0"/>
              <a:t> from </a:t>
            </a:r>
            <a:r>
              <a:rPr lang="da-DK" dirty="0" err="1" smtClean="0"/>
              <a:t>correlations</a:t>
            </a:r>
            <a:r>
              <a:rPr lang="da-DK" dirty="0" smtClean="0"/>
              <a:t> to </a:t>
            </a:r>
            <a:r>
              <a:rPr lang="da-DK" dirty="0" err="1" smtClean="0"/>
              <a:t>uncovering</a:t>
            </a:r>
            <a:r>
              <a:rPr lang="da-DK" dirty="0" smtClean="0"/>
              <a:t> </a:t>
            </a:r>
            <a:r>
              <a:rPr lang="da-DK" dirty="0" err="1" smtClean="0"/>
              <a:t>probabilistic</a:t>
            </a:r>
            <a:r>
              <a:rPr lang="da-DK" dirty="0" smtClean="0"/>
              <a:t> </a:t>
            </a:r>
            <a:r>
              <a:rPr lang="da-DK" dirty="0" err="1" smtClean="0"/>
              <a:t>implications</a:t>
            </a:r>
            <a:r>
              <a:rPr lang="da-DK" dirty="0" smtClean="0"/>
              <a:t> </a:t>
            </a:r>
            <a:br>
              <a:rPr lang="da-DK" dirty="0" smtClean="0"/>
            </a:br>
            <a:r>
              <a:rPr lang="da-DK" b="1" dirty="0" smtClean="0"/>
              <a:t>ACL </a:t>
            </a:r>
            <a:r>
              <a:rPr lang="da-DK" b="1" dirty="0"/>
              <a:t>2019 </a:t>
            </a:r>
            <a:r>
              <a:rPr lang="da-DK" b="1" dirty="0" smtClean="0"/>
              <a:t>[</a:t>
            </a:r>
            <a:r>
              <a:rPr lang="da-DK" b="1" dirty="0" err="1" smtClean="0"/>
              <a:t>Pre</a:t>
            </a:r>
            <a:r>
              <a:rPr lang="da-DK" b="1" dirty="0" smtClean="0"/>
              <a:t>-print </a:t>
            </a:r>
            <a:r>
              <a:rPr lang="da-DK" b="1" dirty="0"/>
              <a:t>on </a:t>
            </a:r>
            <a:r>
              <a:rPr lang="da-DK" b="1" dirty="0" err="1" smtClean="0"/>
              <a:t>arXiv</a:t>
            </a:r>
            <a:r>
              <a:rPr lang="da-DK" b="1" dirty="0" smtClean="0"/>
              <a:t> </a:t>
            </a:r>
            <a:r>
              <a:rPr lang="da-DK" b="1" dirty="0" err="1" smtClean="0"/>
              <a:t>soon</a:t>
            </a:r>
            <a:r>
              <a:rPr lang="da-DK" b="1" dirty="0" smtClean="0"/>
              <a:t>]</a:t>
            </a:r>
            <a:endParaRPr lang="da-DK" b="1" dirty="0" smtClean="0"/>
          </a:p>
          <a:p>
            <a:endParaRPr lang="da-DK" b="1" dirty="0"/>
          </a:p>
          <a:p>
            <a:endParaRPr lang="en-GB" dirty="0" smtClean="0"/>
          </a:p>
          <a:p>
            <a:r>
              <a:rPr lang="da-DK" dirty="0" err="1" smtClean="0"/>
              <a:t>Investigating</a:t>
            </a:r>
            <a:r>
              <a:rPr lang="da-DK" dirty="0" smtClean="0"/>
              <a:t> </a:t>
            </a:r>
            <a:r>
              <a:rPr lang="da-DK" dirty="0" err="1" smtClean="0"/>
              <a:t>relationships</a:t>
            </a:r>
            <a:r>
              <a:rPr lang="da-DK" dirty="0" smtClean="0"/>
              <a:t> </a:t>
            </a:r>
            <a:r>
              <a:rPr lang="da-DK" dirty="0" err="1" smtClean="0"/>
              <a:t>between</a:t>
            </a:r>
            <a:r>
              <a:rPr lang="da-DK" dirty="0" smtClean="0"/>
              <a:t> </a:t>
            </a:r>
            <a:r>
              <a:rPr lang="da-DK" dirty="0" err="1" smtClean="0"/>
              <a:t>language</a:t>
            </a:r>
            <a:r>
              <a:rPr lang="da-DK" dirty="0" smtClean="0"/>
              <a:t> </a:t>
            </a:r>
            <a:r>
              <a:rPr lang="da-DK" dirty="0" err="1" smtClean="0"/>
              <a:t>representations</a:t>
            </a:r>
            <a:r>
              <a:rPr lang="da-DK" dirty="0" smtClean="0"/>
              <a:t/>
            </a:r>
            <a:br>
              <a:rPr lang="da-DK" dirty="0" smtClean="0"/>
            </a:br>
            <a:r>
              <a:rPr lang="da-DK" b="1" dirty="0" smtClean="0"/>
              <a:t>CL journal </a:t>
            </a:r>
            <a:r>
              <a:rPr lang="da-DK" b="1" dirty="0" smtClean="0"/>
              <a:t>2019 [</a:t>
            </a:r>
            <a:r>
              <a:rPr lang="da-DK" b="1" dirty="0" err="1" smtClean="0"/>
              <a:t>Pre</a:t>
            </a:r>
            <a:r>
              <a:rPr lang="da-DK" b="1" dirty="0" smtClean="0"/>
              <a:t>-print on </a:t>
            </a:r>
            <a:r>
              <a:rPr lang="da-DK" b="1" dirty="0" err="1" smtClean="0"/>
              <a:t>arXiv</a:t>
            </a:r>
            <a:r>
              <a:rPr lang="da-DK" b="1" dirty="0" smtClean="0"/>
              <a:t>]</a:t>
            </a:r>
            <a:endParaRPr lang="en-GB" dirty="0"/>
          </a:p>
        </p:txBody>
      </p:sp>
      <p:sp>
        <p:nvSpPr>
          <p:cNvPr id="4" name="Date Placeholder 3"/>
          <p:cNvSpPr>
            <a:spLocks noGrp="1"/>
          </p:cNvSpPr>
          <p:nvPr>
            <p:ph type="dt" sz="half" idx="10"/>
          </p:nvPr>
        </p:nvSpPr>
        <p:spPr>
          <a:xfrm>
            <a:off x="5733143" y="85745"/>
            <a:ext cx="541094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50</a:t>
            </a:fld>
            <a:endParaRPr lang="en-GB" dirty="0"/>
          </a:p>
        </p:txBody>
      </p:sp>
    </p:spTree>
    <p:extLst>
      <p:ext uri="{BB962C8B-B14F-4D97-AF65-F5344CB8AC3E}">
        <p14:creationId xmlns:p14="http://schemas.microsoft.com/office/powerpoint/2010/main" val="9002470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2" y="2421711"/>
            <a:ext cx="11012488" cy="865186"/>
          </a:xfrm>
        </p:spPr>
        <p:txBody>
          <a:bodyPr/>
          <a:lstStyle/>
          <a:p>
            <a:pPr algn="ctr"/>
            <a:r>
              <a:rPr lang="en-US" sz="5400" dirty="0" smtClean="0"/>
              <a:t>Thank you!</a:t>
            </a:r>
            <a:endParaRPr lang="en-US" sz="5400" dirty="0"/>
          </a:p>
        </p:txBody>
      </p:sp>
      <p:sp>
        <p:nvSpPr>
          <p:cNvPr id="3" name="Content Placeholder 2"/>
          <p:cNvSpPr>
            <a:spLocks noGrp="1"/>
          </p:cNvSpPr>
          <p:nvPr>
            <p:ph idx="1"/>
          </p:nvPr>
        </p:nvSpPr>
        <p:spPr>
          <a:xfrm>
            <a:off x="2672385" y="3286897"/>
            <a:ext cx="6845643" cy="926757"/>
          </a:xfrm>
        </p:spPr>
        <p:txBody>
          <a:bodyPr/>
          <a:lstStyle/>
          <a:p>
            <a:pPr marL="0" indent="0" algn="ctr">
              <a:buNone/>
            </a:pPr>
            <a:r>
              <a:rPr lang="en-US" sz="4400" dirty="0" smtClean="0"/>
              <a:t>Questions?</a:t>
            </a:r>
            <a:endParaRPr lang="en-US" sz="4400" dirty="0"/>
          </a:p>
        </p:txBody>
      </p:sp>
      <p:sp>
        <p:nvSpPr>
          <p:cNvPr id="4" name="Date Placeholder 3"/>
          <p:cNvSpPr>
            <a:spLocks noGrp="1"/>
          </p:cNvSpPr>
          <p:nvPr>
            <p:ph type="dt" sz="half" idx="10"/>
          </p:nvPr>
        </p:nvSpPr>
        <p:spPr>
          <a:xfrm>
            <a:off x="5718629" y="85745"/>
            <a:ext cx="5425458" cy="176797"/>
          </a:xfrm>
        </p:spPr>
        <p:txBody>
          <a:bodyPr/>
          <a:lstStyle/>
          <a:p>
            <a:r>
              <a:rPr lang="da-DK" dirty="0"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51</a:t>
            </a:fld>
            <a:endParaRPr lang="en-GB" dirty="0"/>
          </a:p>
        </p:txBody>
      </p:sp>
    </p:spTree>
    <p:extLst>
      <p:ext uri="{BB962C8B-B14F-4D97-AF65-F5344CB8AC3E}">
        <p14:creationId xmlns:p14="http://schemas.microsoft.com/office/powerpoint/2010/main" val="17516625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Baseline comparisons</a:t>
            </a:r>
            <a:endParaRPr lang="en-GB" dirty="0"/>
          </a:p>
        </p:txBody>
      </p:sp>
      <p:sp>
        <p:nvSpPr>
          <p:cNvPr id="4" name="Date Placeholder 3"/>
          <p:cNvSpPr>
            <a:spLocks noGrp="1"/>
          </p:cNvSpPr>
          <p:nvPr>
            <p:ph type="dt" sz="half" idx="10"/>
          </p:nvPr>
        </p:nvSpPr>
        <p:spPr>
          <a:xfrm>
            <a:off x="5854890" y="85745"/>
            <a:ext cx="5289197"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52</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7204" y="2324423"/>
            <a:ext cx="11012487" cy="3143451"/>
          </a:xfrm>
          <a:prstGeom prst="rect">
            <a:avLst/>
          </a:prstGeom>
        </p:spPr>
      </p:pic>
    </p:spTree>
    <p:extLst>
      <p:ext uri="{BB962C8B-B14F-4D97-AF65-F5344CB8AC3E}">
        <p14:creationId xmlns:p14="http://schemas.microsoft.com/office/powerpoint/2010/main" val="19518106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1648887" y="374736"/>
            <a:ext cx="8397155" cy="6396767"/>
          </a:xfrm>
        </p:spPr>
      </p:pic>
      <p:sp>
        <p:nvSpPr>
          <p:cNvPr id="4" name="Date Placeholder 3"/>
          <p:cNvSpPr>
            <a:spLocks noGrp="1"/>
          </p:cNvSpPr>
          <p:nvPr>
            <p:ph type="dt" sz="half" idx="10"/>
          </p:nvPr>
        </p:nvSpPr>
        <p:spPr>
          <a:xfrm>
            <a:off x="5650173" y="85745"/>
            <a:ext cx="5493914"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53</a:t>
            </a:fld>
            <a:endParaRPr lang="en-GB" dirty="0"/>
          </a:p>
        </p:txBody>
      </p:sp>
    </p:spTree>
    <p:extLst>
      <p:ext uri="{BB962C8B-B14F-4D97-AF65-F5344CB8AC3E}">
        <p14:creationId xmlns:p14="http://schemas.microsoft.com/office/powerpoint/2010/main" val="20908707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Feature Prediction split up across Macro-Areas</a:t>
            </a:r>
            <a:endParaRPr lang="en-GB" dirty="0"/>
          </a:p>
        </p:txBody>
      </p:sp>
      <p:sp>
        <p:nvSpPr>
          <p:cNvPr id="4" name="Date Placeholder 3"/>
          <p:cNvSpPr>
            <a:spLocks noGrp="1"/>
          </p:cNvSpPr>
          <p:nvPr>
            <p:ph type="dt" sz="half" idx="10"/>
          </p:nvPr>
        </p:nvSpPr>
        <p:spPr>
          <a:xfrm>
            <a:off x="5747657" y="85745"/>
            <a:ext cx="5396430" cy="176797"/>
          </a:xfrm>
        </p:spPr>
        <p:txBody>
          <a:bodyPr/>
          <a:lstStyle/>
          <a:p>
            <a:r>
              <a:rPr lang="da-DK" dirty="0"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54</a:t>
            </a:fld>
            <a:endParaRPr lang="en-GB" dirty="0"/>
          </a:p>
        </p:txBody>
      </p:sp>
      <p:pic>
        <p:nvPicPr>
          <p:cNvPr id="3" name="Picture 2"/>
          <p:cNvPicPr>
            <a:picLocks noChangeAspect="1"/>
          </p:cNvPicPr>
          <p:nvPr/>
        </p:nvPicPr>
        <p:blipFill>
          <a:blip r:embed="rId3"/>
          <a:stretch>
            <a:fillRect/>
          </a:stretch>
        </p:blipFill>
        <p:spPr>
          <a:xfrm>
            <a:off x="1741405" y="1210129"/>
            <a:ext cx="8012504" cy="5372100"/>
          </a:xfrm>
          <a:prstGeom prst="rect">
            <a:avLst/>
          </a:prstGeom>
        </p:spPr>
      </p:pic>
    </p:spTree>
    <p:extLst>
      <p:ext uri="{BB962C8B-B14F-4D97-AF65-F5344CB8AC3E}">
        <p14:creationId xmlns:p14="http://schemas.microsoft.com/office/powerpoint/2010/main" val="21056625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704114" y="85745"/>
            <a:ext cx="5439973"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55</a:t>
            </a:fld>
            <a:endParaRPr lang="en-GB" dirty="0"/>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61710" y="307444"/>
            <a:ext cx="8917965" cy="6550556"/>
          </a:xfrm>
          <a:prstGeom prst="rect">
            <a:avLst/>
          </a:prstGeom>
        </p:spPr>
      </p:pic>
    </p:spTree>
    <p:extLst>
      <p:ext uri="{BB962C8B-B14F-4D97-AF65-F5344CB8AC3E}">
        <p14:creationId xmlns:p14="http://schemas.microsoft.com/office/powerpoint/2010/main" val="12217134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Differences are often correlated</a:t>
            </a:r>
            <a:endParaRPr lang="en-GB" dirty="0"/>
          </a:p>
        </p:txBody>
      </p:sp>
      <p:sp>
        <p:nvSpPr>
          <p:cNvPr id="6" name="Date Placeholder 5"/>
          <p:cNvSpPr>
            <a:spLocks noGrp="1"/>
          </p:cNvSpPr>
          <p:nvPr>
            <p:ph type="dt" sz="half" idx="10"/>
          </p:nvPr>
        </p:nvSpPr>
        <p:spPr>
          <a:xfrm>
            <a:off x="5742709" y="85745"/>
            <a:ext cx="5401378"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6</a:t>
            </a:fld>
            <a:endParaRPr lang="en-GB" dirty="0"/>
          </a:p>
        </p:txBody>
      </p:sp>
      <p:grpSp>
        <p:nvGrpSpPr>
          <p:cNvPr id="3" name="Group 2"/>
          <p:cNvGrpSpPr/>
          <p:nvPr/>
        </p:nvGrpSpPr>
        <p:grpSpPr>
          <a:xfrm>
            <a:off x="2006041" y="1003220"/>
            <a:ext cx="2602968" cy="2822910"/>
            <a:chOff x="1581661" y="1146540"/>
            <a:chExt cx="4519336" cy="4901205"/>
          </a:xfrm>
        </p:grpSpPr>
        <p:pic>
          <p:nvPicPr>
            <p:cNvPr id="13" name="Picture 1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81661" y="1146540"/>
              <a:ext cx="4513546" cy="2490312"/>
            </a:xfrm>
            <a:prstGeom prst="rect">
              <a:avLst/>
            </a:prstGeom>
          </p:spPr>
        </p:pic>
        <p:sp>
          <p:nvSpPr>
            <p:cNvPr id="17" name="Rectangle 16"/>
            <p:cNvSpPr/>
            <p:nvPr/>
          </p:nvSpPr>
          <p:spPr>
            <a:xfrm>
              <a:off x="1805585" y="3610992"/>
              <a:ext cx="4295412" cy="801554"/>
            </a:xfrm>
            <a:prstGeom prst="rect">
              <a:avLst/>
            </a:prstGeom>
          </p:spPr>
          <p:txBody>
            <a:bodyPr wrap="square">
              <a:spAutoFit/>
            </a:bodyPr>
            <a:lstStyle/>
            <a:p>
              <a:r>
                <a:rPr lang="en-GB" sz="2400" dirty="0" smtClean="0">
                  <a:solidFill>
                    <a:schemeClr val="accent6"/>
                  </a:solidFill>
                </a:rPr>
                <a:t>eat</a:t>
              </a:r>
              <a:r>
                <a:rPr lang="en-GB" sz="2400" dirty="0" smtClean="0"/>
                <a:t>      </a:t>
              </a:r>
              <a:r>
                <a:rPr lang="en-GB" sz="2400" dirty="0" smtClean="0">
                  <a:solidFill>
                    <a:schemeClr val="accent1"/>
                  </a:solidFill>
                </a:rPr>
                <a:t>an apple</a:t>
              </a:r>
              <a:endParaRPr lang="en-GB" sz="2400" dirty="0">
                <a:solidFill>
                  <a:schemeClr val="accent1"/>
                </a:solidFill>
              </a:endParaRPr>
            </a:p>
          </p:txBody>
        </p:sp>
        <p:pic>
          <p:nvPicPr>
            <p:cNvPr id="19" name="Picture 18"/>
            <p:cNvPicPr>
              <a:picLocks noChangeAspect="1"/>
            </p:cNvPicPr>
            <p:nvPr/>
          </p:nvPicPr>
          <p:blipFill>
            <a:blip r:embed="rId4"/>
            <a:stretch>
              <a:fillRect/>
            </a:stretch>
          </p:blipFill>
          <p:spPr>
            <a:xfrm>
              <a:off x="1673580" y="4662145"/>
              <a:ext cx="1291245" cy="1332144"/>
            </a:xfrm>
            <a:prstGeom prst="rect">
              <a:avLst/>
            </a:prstGeom>
          </p:spPr>
        </p:pic>
        <p:pic>
          <p:nvPicPr>
            <p:cNvPr id="22" name="Picture 21"/>
            <p:cNvPicPr>
              <a:picLocks noChangeAspect="1"/>
            </p:cNvPicPr>
            <p:nvPr/>
          </p:nvPicPr>
          <p:blipFill>
            <a:blip r:embed="rId5"/>
            <a:stretch>
              <a:fillRect/>
            </a:stretch>
          </p:blipFill>
          <p:spPr>
            <a:xfrm>
              <a:off x="4123518" y="4518748"/>
              <a:ext cx="1318760" cy="1528997"/>
            </a:xfrm>
            <a:prstGeom prst="rect">
              <a:avLst/>
            </a:prstGeom>
          </p:spPr>
        </p:pic>
      </p:grpSp>
      <p:sp>
        <p:nvSpPr>
          <p:cNvPr id="20" name="Rectangle 19"/>
          <p:cNvSpPr/>
          <p:nvPr/>
        </p:nvSpPr>
        <p:spPr>
          <a:xfrm>
            <a:off x="1455081" y="5082265"/>
            <a:ext cx="4921826" cy="707886"/>
          </a:xfrm>
          <a:prstGeom prst="rect">
            <a:avLst/>
          </a:prstGeom>
        </p:spPr>
        <p:txBody>
          <a:bodyPr wrap="square">
            <a:spAutoFit/>
          </a:bodyPr>
          <a:lstStyle/>
          <a:p>
            <a:r>
              <a:rPr lang="en-GB" sz="4000" dirty="0" smtClean="0">
                <a:solidFill>
                  <a:schemeClr val="accent6"/>
                </a:solidFill>
              </a:rPr>
              <a:t>go</a:t>
            </a:r>
            <a:r>
              <a:rPr lang="en-GB" sz="4000" dirty="0" smtClean="0"/>
              <a:t>      </a:t>
            </a:r>
            <a:r>
              <a:rPr lang="en-GB" sz="4000" dirty="0" smtClean="0">
                <a:solidFill>
                  <a:schemeClr val="accent4"/>
                </a:solidFill>
              </a:rPr>
              <a:t>to</a:t>
            </a:r>
            <a:r>
              <a:rPr lang="en-GB" sz="4000" dirty="0" smtClean="0">
                <a:solidFill>
                  <a:srgbClr val="FF0000"/>
                </a:solidFill>
              </a:rPr>
              <a:t>     </a:t>
            </a:r>
            <a:r>
              <a:rPr lang="en-GB" sz="4000" dirty="0" smtClean="0">
                <a:solidFill>
                  <a:schemeClr val="accent1"/>
                </a:solidFill>
              </a:rPr>
              <a:t>NAACL</a:t>
            </a:r>
            <a:endParaRPr lang="en-GB" sz="4000" dirty="0">
              <a:solidFill>
                <a:schemeClr val="accent1"/>
              </a:solidFill>
            </a:endParaRPr>
          </a:p>
        </p:txBody>
      </p:sp>
      <p:sp>
        <p:nvSpPr>
          <p:cNvPr id="24" name="Rectangle 23"/>
          <p:cNvSpPr/>
          <p:nvPr/>
        </p:nvSpPr>
        <p:spPr>
          <a:xfrm>
            <a:off x="6530536" y="5743902"/>
            <a:ext cx="3813872" cy="523220"/>
          </a:xfrm>
          <a:prstGeom prst="rect">
            <a:avLst/>
          </a:prstGeom>
        </p:spPr>
        <p:txBody>
          <a:bodyPr wrap="square">
            <a:spAutoFit/>
          </a:bodyPr>
          <a:lstStyle/>
          <a:p>
            <a:r>
              <a:rPr lang="en-GB" sz="2800" i="1" dirty="0" smtClean="0">
                <a:solidFill>
                  <a:schemeClr val="accent1"/>
                </a:solidFill>
              </a:rPr>
              <a:t>NAACL</a:t>
            </a:r>
            <a:r>
              <a:rPr lang="en-GB" sz="2800" i="1" dirty="0" smtClean="0">
                <a:solidFill>
                  <a:srgbClr val="FF0000"/>
                </a:solidFill>
              </a:rPr>
              <a:t>       </a:t>
            </a:r>
            <a:r>
              <a:rPr lang="en-GB" sz="2800" i="1" dirty="0" smtClean="0">
                <a:solidFill>
                  <a:schemeClr val="accent4"/>
                </a:solidFill>
              </a:rPr>
              <a:t>-ni         </a:t>
            </a:r>
            <a:r>
              <a:rPr lang="en-GB" sz="2800" i="1" dirty="0" smtClean="0">
                <a:solidFill>
                  <a:schemeClr val="accent6"/>
                </a:solidFill>
              </a:rPr>
              <a:t>iku</a:t>
            </a:r>
            <a:endParaRPr lang="en-GB" sz="2800" i="1" dirty="0">
              <a:solidFill>
                <a:schemeClr val="accent6"/>
              </a:solidFill>
            </a:endParaRPr>
          </a:p>
        </p:txBody>
      </p:sp>
      <p:pic>
        <p:nvPicPr>
          <p:cNvPr id="7" name="Picture 6"/>
          <p:cNvPicPr>
            <a:picLocks noChangeAspect="1"/>
          </p:cNvPicPr>
          <p:nvPr/>
        </p:nvPicPr>
        <p:blipFill>
          <a:blip r:embed="rId6"/>
          <a:stretch>
            <a:fillRect/>
          </a:stretch>
        </p:blipFill>
        <p:spPr>
          <a:xfrm>
            <a:off x="1059654" y="3759690"/>
            <a:ext cx="1501098" cy="1501098"/>
          </a:xfrm>
          <a:prstGeom prst="rect">
            <a:avLst/>
          </a:prstGeom>
        </p:spPr>
      </p:pic>
      <p:pic>
        <p:nvPicPr>
          <p:cNvPr id="3076" name="Picture 4" descr="mage result for naacl logo"/>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307454" y="4147398"/>
            <a:ext cx="1025912" cy="694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6"/>
          <a:stretch>
            <a:fillRect/>
          </a:stretch>
        </p:blipFill>
        <p:spPr>
          <a:xfrm>
            <a:off x="9365669" y="3800441"/>
            <a:ext cx="1501098" cy="1501098"/>
          </a:xfrm>
          <a:prstGeom prst="rect">
            <a:avLst/>
          </a:prstGeom>
        </p:spPr>
      </p:pic>
      <p:sp>
        <p:nvSpPr>
          <p:cNvPr id="8" name="Rectangle 7"/>
          <p:cNvSpPr/>
          <p:nvPr/>
        </p:nvSpPr>
        <p:spPr>
          <a:xfrm>
            <a:off x="6459793" y="5096458"/>
            <a:ext cx="4424609" cy="707886"/>
          </a:xfrm>
          <a:prstGeom prst="rect">
            <a:avLst/>
          </a:prstGeom>
        </p:spPr>
        <p:txBody>
          <a:bodyPr wrap="none">
            <a:spAutoFit/>
          </a:bodyPr>
          <a:lstStyle/>
          <a:p>
            <a:r>
              <a:rPr lang="en-GB" sz="4000" dirty="0" smtClean="0">
                <a:solidFill>
                  <a:schemeClr val="accent1"/>
                </a:solidFill>
              </a:rPr>
              <a:t>NAACL</a:t>
            </a:r>
            <a:r>
              <a:rPr lang="en-GB" sz="4000" dirty="0" smtClean="0">
                <a:solidFill>
                  <a:srgbClr val="FF0000"/>
                </a:solidFill>
              </a:rPr>
              <a:t>  </a:t>
            </a:r>
            <a:r>
              <a:rPr lang="en-GB" sz="4000" dirty="0" smtClean="0">
                <a:solidFill>
                  <a:schemeClr val="accent4"/>
                </a:solidFill>
              </a:rPr>
              <a:t>に</a:t>
            </a:r>
            <a:r>
              <a:rPr lang="en-GB" sz="4000" dirty="0" smtClean="0">
                <a:solidFill>
                  <a:srgbClr val="0070C0"/>
                </a:solidFill>
              </a:rPr>
              <a:t>      </a:t>
            </a:r>
            <a:r>
              <a:rPr lang="en-GB" sz="4000" dirty="0" smtClean="0">
                <a:solidFill>
                  <a:schemeClr val="accent6"/>
                </a:solidFill>
              </a:rPr>
              <a:t>行く</a:t>
            </a:r>
            <a:endParaRPr lang="en-GB" sz="4000" dirty="0">
              <a:solidFill>
                <a:schemeClr val="accent6"/>
              </a:solidFill>
            </a:endParaRPr>
          </a:p>
        </p:txBody>
      </p:sp>
      <p:sp>
        <p:nvSpPr>
          <p:cNvPr id="9" name="Right Arrow 8"/>
          <p:cNvSpPr/>
          <p:nvPr/>
        </p:nvSpPr>
        <p:spPr>
          <a:xfrm rot="10800000">
            <a:off x="8167242" y="4270576"/>
            <a:ext cx="934412" cy="51232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Arrow 25"/>
          <p:cNvSpPr/>
          <p:nvPr/>
        </p:nvSpPr>
        <p:spPr>
          <a:xfrm>
            <a:off x="2865299" y="4228505"/>
            <a:ext cx="934412" cy="51232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4" descr="mage result for naacl logo"/>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90071" y="4147398"/>
            <a:ext cx="1025912" cy="6942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36309" y="2881500"/>
            <a:ext cx="1472817" cy="695083"/>
          </a:xfrm>
          <a:prstGeom prst="rect">
            <a:avLst/>
          </a:prstGeom>
        </p:spPr>
      </p:pic>
      <p:pic>
        <p:nvPicPr>
          <p:cNvPr id="31" name="Picture 30"/>
          <p:cNvPicPr>
            <a:picLocks noChangeAspect="1"/>
          </p:cNvPicPr>
          <p:nvPr/>
        </p:nvPicPr>
        <p:blipFill>
          <a:blip r:embed="rId9"/>
          <a:stretch>
            <a:fillRect/>
          </a:stretch>
        </p:blipFill>
        <p:spPr>
          <a:xfrm>
            <a:off x="10501621" y="2816024"/>
            <a:ext cx="1284932" cy="855064"/>
          </a:xfrm>
          <a:prstGeom prst="rect">
            <a:avLst/>
          </a:prstGeom>
        </p:spPr>
      </p:pic>
      <p:grpSp>
        <p:nvGrpSpPr>
          <p:cNvPr id="28" name="Group 27"/>
          <p:cNvGrpSpPr/>
          <p:nvPr/>
        </p:nvGrpSpPr>
        <p:grpSpPr>
          <a:xfrm>
            <a:off x="7576456" y="834865"/>
            <a:ext cx="2767952" cy="2930248"/>
            <a:chOff x="7576456" y="834865"/>
            <a:chExt cx="2767952" cy="2930248"/>
          </a:xfrm>
        </p:grpSpPr>
        <p:pic>
          <p:nvPicPr>
            <p:cNvPr id="29" name="Picture 28"/>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576456" y="834865"/>
              <a:ext cx="2191285" cy="1503657"/>
            </a:xfrm>
            <a:prstGeom prst="rect">
              <a:avLst/>
            </a:prstGeom>
          </p:spPr>
        </p:pic>
        <p:sp>
          <p:nvSpPr>
            <p:cNvPr id="32" name="Rectangle 31"/>
            <p:cNvSpPr/>
            <p:nvPr/>
          </p:nvSpPr>
          <p:spPr>
            <a:xfrm>
              <a:off x="7732333" y="2283429"/>
              <a:ext cx="2612075" cy="400110"/>
            </a:xfrm>
            <a:prstGeom prst="rect">
              <a:avLst/>
            </a:prstGeom>
          </p:spPr>
          <p:txBody>
            <a:bodyPr wrap="square">
              <a:spAutoFit/>
            </a:bodyPr>
            <a:lstStyle/>
            <a:p>
              <a:r>
                <a:rPr lang="en-GB" sz="2000" dirty="0" smtClean="0">
                  <a:solidFill>
                    <a:schemeClr val="accent1"/>
                  </a:solidFill>
                </a:rPr>
                <a:t>リンゴを</a:t>
              </a:r>
              <a:r>
                <a:rPr lang="en-GB" sz="2000" dirty="0" smtClean="0"/>
                <a:t>      </a:t>
              </a:r>
              <a:r>
                <a:rPr lang="en-GB" sz="2000" dirty="0" smtClean="0">
                  <a:solidFill>
                    <a:schemeClr val="accent6"/>
                  </a:solidFill>
                </a:rPr>
                <a:t>食べる</a:t>
              </a:r>
              <a:endParaRPr lang="en-GB" sz="2000" dirty="0">
                <a:solidFill>
                  <a:schemeClr val="accent6"/>
                </a:solidFill>
              </a:endParaRPr>
            </a:p>
          </p:txBody>
        </p:sp>
        <p:sp>
          <p:nvSpPr>
            <p:cNvPr id="33" name="Rectangle 32"/>
            <p:cNvSpPr/>
            <p:nvPr/>
          </p:nvSpPr>
          <p:spPr>
            <a:xfrm>
              <a:off x="7732333" y="2544678"/>
              <a:ext cx="2612075" cy="400110"/>
            </a:xfrm>
            <a:prstGeom prst="rect">
              <a:avLst/>
            </a:prstGeom>
          </p:spPr>
          <p:txBody>
            <a:bodyPr wrap="square">
              <a:spAutoFit/>
            </a:bodyPr>
            <a:lstStyle/>
            <a:p>
              <a:r>
                <a:rPr lang="en-GB" sz="2000" i="1" dirty="0" smtClean="0">
                  <a:solidFill>
                    <a:schemeClr val="accent1"/>
                  </a:solidFill>
                </a:rPr>
                <a:t>ringo-wo</a:t>
              </a:r>
              <a:r>
                <a:rPr lang="en-GB" sz="2000" i="1" dirty="0" smtClean="0">
                  <a:solidFill>
                    <a:srgbClr val="FF0000"/>
                  </a:solidFill>
                </a:rPr>
                <a:t>      </a:t>
              </a:r>
              <a:r>
                <a:rPr lang="en-GB" sz="2000" i="1" dirty="0" smtClean="0">
                  <a:solidFill>
                    <a:schemeClr val="accent6"/>
                  </a:solidFill>
                </a:rPr>
                <a:t>taberu</a:t>
              </a:r>
              <a:endParaRPr lang="en-GB" sz="2000" i="1" dirty="0">
                <a:solidFill>
                  <a:schemeClr val="accent6"/>
                </a:solidFill>
              </a:endParaRPr>
            </a:p>
          </p:txBody>
        </p:sp>
        <p:pic>
          <p:nvPicPr>
            <p:cNvPr id="34" name="Picture 33"/>
            <p:cNvPicPr>
              <a:picLocks noChangeAspect="1"/>
            </p:cNvPicPr>
            <p:nvPr/>
          </p:nvPicPr>
          <p:blipFill>
            <a:blip r:embed="rId4"/>
            <a:stretch>
              <a:fillRect/>
            </a:stretch>
          </p:blipFill>
          <p:spPr>
            <a:xfrm>
              <a:off x="9139721" y="2956491"/>
              <a:ext cx="754497" cy="769230"/>
            </a:xfrm>
            <a:prstGeom prst="rect">
              <a:avLst/>
            </a:prstGeom>
          </p:spPr>
        </p:pic>
        <p:pic>
          <p:nvPicPr>
            <p:cNvPr id="35" name="Picture 34"/>
            <p:cNvPicPr>
              <a:picLocks noChangeAspect="1"/>
            </p:cNvPicPr>
            <p:nvPr/>
          </p:nvPicPr>
          <p:blipFill>
            <a:blip r:embed="rId5"/>
            <a:stretch>
              <a:fillRect/>
            </a:stretch>
          </p:blipFill>
          <p:spPr>
            <a:xfrm>
              <a:off x="7781955" y="2882213"/>
              <a:ext cx="770575" cy="882900"/>
            </a:xfrm>
            <a:prstGeom prst="rect">
              <a:avLst/>
            </a:prstGeom>
          </p:spPr>
        </p:pic>
      </p:grpSp>
      <p:sp>
        <p:nvSpPr>
          <p:cNvPr id="36" name="Rectangle 35"/>
          <p:cNvSpPr/>
          <p:nvPr/>
        </p:nvSpPr>
        <p:spPr>
          <a:xfrm>
            <a:off x="10467592" y="2820826"/>
            <a:ext cx="1371600" cy="8164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99902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Linguistic Typology and Greenberg’s Universals</a:t>
            </a:r>
            <a:endParaRPr lang="en-GB" dirty="0"/>
          </a:p>
        </p:txBody>
      </p:sp>
      <p:sp>
        <p:nvSpPr>
          <p:cNvPr id="6" name="Date Placeholder 5"/>
          <p:cNvSpPr>
            <a:spLocks noGrp="1"/>
          </p:cNvSpPr>
          <p:nvPr>
            <p:ph type="dt" sz="half" idx="10"/>
          </p:nvPr>
        </p:nvSpPr>
        <p:spPr>
          <a:xfrm>
            <a:off x="5742709" y="85745"/>
            <a:ext cx="5401378"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7</a:t>
            </a:fld>
            <a:endParaRPr lang="en-GB" dirty="0"/>
          </a:p>
        </p:txBody>
      </p:sp>
      <p:pic>
        <p:nvPicPr>
          <p:cNvPr id="5" name="Picture 4"/>
          <p:cNvPicPr>
            <a:picLocks noChangeAspect="1"/>
          </p:cNvPicPr>
          <p:nvPr/>
        </p:nvPicPr>
        <p:blipFill>
          <a:blip r:embed="rId3"/>
          <a:stretch>
            <a:fillRect/>
          </a:stretch>
        </p:blipFill>
        <p:spPr>
          <a:xfrm>
            <a:off x="942707" y="1369786"/>
            <a:ext cx="3353522" cy="4728466"/>
          </a:xfrm>
          <a:prstGeom prst="rect">
            <a:avLst/>
          </a:prstGeom>
        </p:spPr>
      </p:pic>
      <p:sp>
        <p:nvSpPr>
          <p:cNvPr id="7" name="Rounded Rectangular Callout 6"/>
          <p:cNvSpPr/>
          <p:nvPr/>
        </p:nvSpPr>
        <p:spPr>
          <a:xfrm>
            <a:off x="4697226" y="2001182"/>
            <a:ext cx="6290088" cy="3947128"/>
          </a:xfrm>
          <a:prstGeom prst="wedgeRoundRectCallout">
            <a:avLst>
              <a:gd name="adj1" fmla="val -73520"/>
              <a:gd name="adj2" fmla="val 4149"/>
              <a:gd name="adj3" fmla="val 16667"/>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smtClean="0">
                <a:solidFill>
                  <a:schemeClr val="accent1"/>
                </a:solidFill>
              </a:rPr>
              <a:t>VO languages have prepositions</a:t>
            </a:r>
          </a:p>
          <a:p>
            <a:pPr algn="ctr"/>
            <a:endParaRPr lang="en-GB" sz="2800" b="1" dirty="0" smtClean="0">
              <a:solidFill>
                <a:schemeClr val="accent1"/>
              </a:solidFill>
            </a:endParaRPr>
          </a:p>
          <a:p>
            <a:pPr algn="ctr"/>
            <a:endParaRPr lang="en-GB" sz="2800" b="1" dirty="0" smtClean="0">
              <a:solidFill>
                <a:schemeClr val="accent1"/>
              </a:solidFill>
            </a:endParaRPr>
          </a:p>
          <a:p>
            <a:pPr algn="ctr"/>
            <a:r>
              <a:rPr lang="en-GB" sz="2800" b="1" dirty="0" smtClean="0">
                <a:solidFill>
                  <a:schemeClr val="accent1"/>
                </a:solidFill>
              </a:rPr>
              <a:t/>
            </a:r>
            <a:br>
              <a:rPr lang="en-GB" sz="2800" b="1" dirty="0" smtClean="0">
                <a:solidFill>
                  <a:schemeClr val="accent1"/>
                </a:solidFill>
              </a:rPr>
            </a:br>
            <a:endParaRPr lang="en-GB" sz="2800" b="1" dirty="0" smtClean="0">
              <a:solidFill>
                <a:schemeClr val="accent1"/>
              </a:solidFill>
            </a:endParaRPr>
          </a:p>
          <a:p>
            <a:pPr algn="ctr"/>
            <a:r>
              <a:rPr lang="en-GB" sz="2800" b="1" dirty="0" smtClean="0">
                <a:solidFill>
                  <a:schemeClr val="accent1"/>
                </a:solidFill>
              </a:rPr>
              <a:t>OV languages have postpositions</a:t>
            </a:r>
          </a:p>
          <a:p>
            <a:pPr algn="ctr"/>
            <a:endParaRPr lang="en-GB" sz="2800" b="1" dirty="0" smtClean="0">
              <a:solidFill>
                <a:schemeClr val="accent1"/>
              </a:solidFill>
            </a:endParaRPr>
          </a:p>
          <a:p>
            <a:pPr algn="ctr"/>
            <a:endParaRPr lang="en-GB" sz="2800" b="1" dirty="0">
              <a:solidFill>
                <a:schemeClr val="accent1"/>
              </a:solidFill>
            </a:endParaRPr>
          </a:p>
          <a:p>
            <a:pPr algn="ctr"/>
            <a:endParaRPr lang="en-GB" sz="2800" b="1" dirty="0">
              <a:solidFill>
                <a:schemeClr val="accent1"/>
              </a:solidFill>
            </a:endParaRPr>
          </a:p>
        </p:txBody>
      </p:sp>
      <p:pic>
        <p:nvPicPr>
          <p:cNvPr id="9" name="Picture 8"/>
          <p:cNvPicPr>
            <a:picLocks noChangeAspect="1"/>
          </p:cNvPicPr>
          <p:nvPr/>
        </p:nvPicPr>
        <p:blipFill>
          <a:blip r:embed="rId4"/>
          <a:stretch>
            <a:fillRect/>
          </a:stretch>
        </p:blipFill>
        <p:spPr>
          <a:xfrm>
            <a:off x="7484752" y="2496810"/>
            <a:ext cx="1501098" cy="1501098"/>
          </a:xfrm>
          <a:prstGeom prst="rect">
            <a:avLst/>
          </a:prstGeom>
        </p:spPr>
      </p:pic>
      <p:pic>
        <p:nvPicPr>
          <p:cNvPr id="10" name="Picture 4" descr="mage result for naacl logo"/>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850897" y="2900258"/>
            <a:ext cx="1025912" cy="69420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p:cNvSpPr/>
          <p:nvPr/>
        </p:nvSpPr>
        <p:spPr>
          <a:xfrm>
            <a:off x="8745683" y="2991194"/>
            <a:ext cx="934412" cy="51232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p:cNvPicPr>
            <a:picLocks noChangeAspect="1"/>
          </p:cNvPicPr>
          <p:nvPr/>
        </p:nvPicPr>
        <p:blipFill>
          <a:blip r:embed="rId4"/>
          <a:stretch>
            <a:fillRect/>
          </a:stretch>
        </p:blipFill>
        <p:spPr>
          <a:xfrm>
            <a:off x="9531943" y="4526468"/>
            <a:ext cx="1501098" cy="1501098"/>
          </a:xfrm>
          <a:prstGeom prst="rect">
            <a:avLst/>
          </a:prstGeom>
        </p:spPr>
      </p:pic>
      <p:sp>
        <p:nvSpPr>
          <p:cNvPr id="16" name="Right Arrow 15"/>
          <p:cNvSpPr/>
          <p:nvPr/>
        </p:nvSpPr>
        <p:spPr>
          <a:xfrm rot="10800000">
            <a:off x="8937998" y="4987920"/>
            <a:ext cx="934412" cy="512329"/>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4" descr="mage result for naacl logo"/>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47093" y="4929575"/>
            <a:ext cx="1025912" cy="694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stretch>
            <a:fillRect/>
          </a:stretch>
        </p:blipFill>
        <p:spPr>
          <a:xfrm>
            <a:off x="4773887" y="2710803"/>
            <a:ext cx="1073512" cy="1107515"/>
          </a:xfrm>
          <a:prstGeom prst="rect">
            <a:avLst/>
          </a:prstGeom>
        </p:spPr>
      </p:pic>
      <p:pic>
        <p:nvPicPr>
          <p:cNvPr id="19" name="Picture 18"/>
          <p:cNvPicPr>
            <a:picLocks noChangeAspect="1"/>
          </p:cNvPicPr>
          <p:nvPr/>
        </p:nvPicPr>
        <p:blipFill>
          <a:blip r:embed="rId7"/>
          <a:stretch>
            <a:fillRect/>
          </a:stretch>
        </p:blipFill>
        <p:spPr>
          <a:xfrm>
            <a:off x="6095207" y="2567723"/>
            <a:ext cx="1096388" cy="1271174"/>
          </a:xfrm>
          <a:prstGeom prst="rect">
            <a:avLst/>
          </a:prstGeom>
        </p:spPr>
      </p:pic>
      <p:pic>
        <p:nvPicPr>
          <p:cNvPr id="20" name="Picture 19"/>
          <p:cNvPicPr>
            <a:picLocks noChangeAspect="1"/>
          </p:cNvPicPr>
          <p:nvPr/>
        </p:nvPicPr>
        <p:blipFill>
          <a:blip r:embed="rId6"/>
          <a:stretch>
            <a:fillRect/>
          </a:stretch>
        </p:blipFill>
        <p:spPr>
          <a:xfrm>
            <a:off x="6055006" y="4690127"/>
            <a:ext cx="1073512" cy="1107515"/>
          </a:xfrm>
          <a:prstGeom prst="rect">
            <a:avLst/>
          </a:prstGeom>
        </p:spPr>
      </p:pic>
      <p:pic>
        <p:nvPicPr>
          <p:cNvPr id="21" name="Picture 20"/>
          <p:cNvPicPr>
            <a:picLocks noChangeAspect="1"/>
          </p:cNvPicPr>
          <p:nvPr/>
        </p:nvPicPr>
        <p:blipFill>
          <a:blip r:embed="rId7"/>
          <a:stretch>
            <a:fillRect/>
          </a:stretch>
        </p:blipFill>
        <p:spPr>
          <a:xfrm>
            <a:off x="4867165" y="4526468"/>
            <a:ext cx="1096388" cy="1271174"/>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063975" y="2962875"/>
            <a:ext cx="1018919" cy="480870"/>
          </a:xfrm>
          <a:prstGeom prst="rect">
            <a:avLst/>
          </a:prstGeom>
        </p:spPr>
      </p:pic>
      <p:pic>
        <p:nvPicPr>
          <p:cNvPr id="23" name="Picture 22"/>
          <p:cNvPicPr>
            <a:picLocks noChangeAspect="1"/>
          </p:cNvPicPr>
          <p:nvPr/>
        </p:nvPicPr>
        <p:blipFill>
          <a:blip r:embed="rId9"/>
          <a:stretch>
            <a:fillRect/>
          </a:stretch>
        </p:blipFill>
        <p:spPr>
          <a:xfrm>
            <a:off x="11033040" y="4832324"/>
            <a:ext cx="1049853" cy="659462"/>
          </a:xfrm>
          <a:prstGeom prst="rect">
            <a:avLst/>
          </a:prstGeom>
        </p:spPr>
      </p:pic>
      <p:sp>
        <p:nvSpPr>
          <p:cNvPr id="24" name="Rectangle 23"/>
          <p:cNvSpPr/>
          <p:nvPr/>
        </p:nvSpPr>
        <p:spPr>
          <a:xfrm>
            <a:off x="10987314" y="4832324"/>
            <a:ext cx="1131873" cy="6679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31436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67672"/>
            <a:ext cx="9510880" cy="5197660"/>
          </a:xfrm>
          <a:prstGeom prst="rect">
            <a:avLst/>
          </a:prstGeom>
        </p:spPr>
      </p:pic>
      <p:sp>
        <p:nvSpPr>
          <p:cNvPr id="2" name="Title 1"/>
          <p:cNvSpPr>
            <a:spLocks noGrp="1"/>
          </p:cNvSpPr>
          <p:nvPr>
            <p:ph type="title"/>
          </p:nvPr>
        </p:nvSpPr>
        <p:spPr/>
        <p:txBody>
          <a:bodyPr/>
          <a:lstStyle/>
          <a:p>
            <a:r>
              <a:rPr lang="en-GB" dirty="0" smtClean="0"/>
              <a:t>Correlations between Word Order and </a:t>
            </a:r>
            <a:r>
              <a:rPr lang="en-GB" dirty="0" err="1" smtClean="0"/>
              <a:t>Adpositions</a:t>
            </a:r>
            <a:endParaRPr lang="en-GB" dirty="0"/>
          </a:p>
        </p:txBody>
      </p:sp>
      <p:sp>
        <p:nvSpPr>
          <p:cNvPr id="4" name="Date Placeholder 3"/>
          <p:cNvSpPr>
            <a:spLocks noGrp="1"/>
          </p:cNvSpPr>
          <p:nvPr>
            <p:ph type="dt" sz="half" idx="10"/>
          </p:nvPr>
        </p:nvSpPr>
        <p:spPr>
          <a:xfrm>
            <a:off x="5735782" y="85745"/>
            <a:ext cx="5408305" cy="176797"/>
          </a:xfrm>
        </p:spPr>
        <p:txBody>
          <a:bodyPr/>
          <a:lstStyle/>
          <a:p>
            <a:r>
              <a:rPr lang="da-DK" dirty="0"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8</a:t>
            </a:fld>
            <a:endParaRPr lang="en-GB" dirty="0"/>
          </a:p>
        </p:txBody>
      </p:sp>
      <p:pic>
        <p:nvPicPr>
          <p:cNvPr id="13" name="Picture 12"/>
          <p:cNvPicPr>
            <a:picLocks noChangeAspect="1"/>
          </p:cNvPicPr>
          <p:nvPr/>
        </p:nvPicPr>
        <p:blipFill>
          <a:blip r:embed="rId3"/>
          <a:stretch>
            <a:fillRect/>
          </a:stretch>
        </p:blipFill>
        <p:spPr>
          <a:xfrm>
            <a:off x="10189245" y="3030739"/>
            <a:ext cx="592332" cy="611094"/>
          </a:xfrm>
          <a:prstGeom prst="rect">
            <a:avLst/>
          </a:prstGeom>
        </p:spPr>
      </p:pic>
      <p:pic>
        <p:nvPicPr>
          <p:cNvPr id="14" name="Picture 13"/>
          <p:cNvPicPr>
            <a:picLocks noChangeAspect="1"/>
          </p:cNvPicPr>
          <p:nvPr/>
        </p:nvPicPr>
        <p:blipFill>
          <a:blip r:embed="rId4"/>
          <a:stretch>
            <a:fillRect/>
          </a:stretch>
        </p:blipFill>
        <p:spPr>
          <a:xfrm>
            <a:off x="10835299" y="2940437"/>
            <a:ext cx="604954" cy="701396"/>
          </a:xfrm>
          <a:prstGeom prst="rect">
            <a:avLst/>
          </a:prstGeom>
        </p:spPr>
      </p:pic>
      <p:pic>
        <p:nvPicPr>
          <p:cNvPr id="15" name="Picture 14"/>
          <p:cNvPicPr>
            <a:picLocks noChangeAspect="1"/>
          </p:cNvPicPr>
          <p:nvPr/>
        </p:nvPicPr>
        <p:blipFill>
          <a:blip r:embed="rId4"/>
          <a:stretch>
            <a:fillRect/>
          </a:stretch>
        </p:blipFill>
        <p:spPr>
          <a:xfrm>
            <a:off x="10189245" y="1941901"/>
            <a:ext cx="604954" cy="701396"/>
          </a:xfrm>
          <a:prstGeom prst="rect">
            <a:avLst/>
          </a:prstGeom>
        </p:spPr>
      </p:pic>
      <p:pic>
        <p:nvPicPr>
          <p:cNvPr id="16" name="Picture 15"/>
          <p:cNvPicPr>
            <a:picLocks noChangeAspect="1"/>
          </p:cNvPicPr>
          <p:nvPr/>
        </p:nvPicPr>
        <p:blipFill>
          <a:blip r:embed="rId3"/>
          <a:stretch>
            <a:fillRect/>
          </a:stretch>
        </p:blipFill>
        <p:spPr>
          <a:xfrm>
            <a:off x="10847921" y="1987052"/>
            <a:ext cx="592332" cy="611094"/>
          </a:xfrm>
          <a:prstGeom prst="rect">
            <a:avLst/>
          </a:prstGeom>
        </p:spPr>
      </p:pic>
      <p:pic>
        <p:nvPicPr>
          <p:cNvPr id="17" name="Picture 4" descr="mage result for naacl logo"/>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189245" y="4391971"/>
            <a:ext cx="733518" cy="496347"/>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0800000">
            <a:off x="10960698" y="4461973"/>
            <a:ext cx="668096" cy="34741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4" descr="mage result for naacl logo"/>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960698" y="5164610"/>
            <a:ext cx="733518" cy="496347"/>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21"/>
          <p:cNvSpPr/>
          <p:nvPr/>
        </p:nvSpPr>
        <p:spPr>
          <a:xfrm>
            <a:off x="10214384" y="5271541"/>
            <a:ext cx="668096" cy="347412"/>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92447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Contributions</a:t>
            </a:r>
            <a:endParaRPr lang="en-GB" dirty="0"/>
          </a:p>
        </p:txBody>
      </p:sp>
      <p:sp>
        <p:nvSpPr>
          <p:cNvPr id="3" name="Content Placeholder 2"/>
          <p:cNvSpPr>
            <a:spLocks noGrp="1"/>
          </p:cNvSpPr>
          <p:nvPr>
            <p:ph idx="1"/>
          </p:nvPr>
        </p:nvSpPr>
        <p:spPr/>
        <p:txBody>
          <a:bodyPr/>
          <a:lstStyle/>
          <a:p>
            <a:r>
              <a:rPr lang="en-GB" sz="2800" dirty="0" smtClean="0"/>
              <a:t>Greenberg’s universals are binary </a:t>
            </a:r>
            <a:r>
              <a:rPr lang="mr-IN" sz="2800" dirty="0" smtClean="0"/>
              <a:t>–</a:t>
            </a:r>
            <a:r>
              <a:rPr lang="en-GB" sz="2800" dirty="0" smtClean="0"/>
              <a:t> However, correlations are rarely 100%, so we implement a </a:t>
            </a:r>
            <a:r>
              <a:rPr lang="en-GB" sz="2800" b="1" dirty="0" smtClean="0"/>
              <a:t>probabilisation of typology</a:t>
            </a:r>
            <a:br>
              <a:rPr lang="en-GB" sz="2800" b="1" dirty="0" smtClean="0"/>
            </a:br>
            <a:endParaRPr lang="en-GB" sz="2800" b="1" dirty="0" smtClean="0"/>
          </a:p>
          <a:p>
            <a:endParaRPr lang="en-GB" sz="2800" dirty="0"/>
          </a:p>
        </p:txBody>
      </p:sp>
      <p:sp>
        <p:nvSpPr>
          <p:cNvPr id="4" name="Date Placeholder 3"/>
          <p:cNvSpPr>
            <a:spLocks noGrp="1"/>
          </p:cNvSpPr>
          <p:nvPr>
            <p:ph type="dt" sz="half" idx="10"/>
          </p:nvPr>
        </p:nvSpPr>
        <p:spPr>
          <a:xfrm>
            <a:off x="5748670" y="85745"/>
            <a:ext cx="5395417" cy="176797"/>
          </a:xfrm>
        </p:spPr>
        <p:txBody>
          <a:bodyPr/>
          <a:lstStyle/>
          <a:p>
            <a:r>
              <a:rPr lang="da-DK" smtClean="0"/>
              <a:t>Johannes Bjerva - A </a:t>
            </a:r>
            <a:r>
              <a:rPr lang="da-DK" dirty="0" err="1" smtClean="0"/>
              <a:t>Probabilistic</a:t>
            </a:r>
            <a:r>
              <a:rPr lang="da-DK" dirty="0" smtClean="0"/>
              <a:t> Generative Model of </a:t>
            </a:r>
            <a:r>
              <a:rPr lang="da-DK" dirty="0" err="1" smtClean="0"/>
              <a:t>Linguistic</a:t>
            </a:r>
            <a:r>
              <a:rPr lang="da-DK" dirty="0" smtClean="0"/>
              <a:t> </a:t>
            </a:r>
            <a:r>
              <a:rPr lang="da-DK" dirty="0" err="1" smtClean="0"/>
              <a:t>Typology</a:t>
            </a:r>
            <a:r>
              <a:rPr lang="da-DK" dirty="0" smtClean="0"/>
              <a:t> - 4 June 2019</a:t>
            </a:r>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9</a:t>
            </a:fld>
            <a:endParaRPr lang="en-GB" dirty="0"/>
          </a:p>
        </p:txBody>
      </p:sp>
    </p:spTree>
    <p:extLst>
      <p:ext uri="{BB962C8B-B14F-4D97-AF65-F5344CB8AC3E}">
        <p14:creationId xmlns:p14="http://schemas.microsoft.com/office/powerpoint/2010/main" val="1849064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ENG_small.potx" id="{A3DD7A52-1208-4A6C-8744-F59945AA7F28}" vid="{9B86432B-FA9E-4F83-8547-14BF57C0A4D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16_9_eng_small (1)</Template>
  <TotalTime>0</TotalTime>
  <Words>2082</Words>
  <Application>Microsoft Macintosh PowerPoint</Application>
  <PresentationFormat>Widescreen</PresentationFormat>
  <Paragraphs>570</Paragraphs>
  <Slides>55</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Calibri</vt:lpstr>
      <vt:lpstr>Cambria</vt:lpstr>
      <vt:lpstr>Mangal</vt:lpstr>
      <vt:lpstr>Microsoft New Tai Lue</vt:lpstr>
      <vt:lpstr>ＭＳ Ｐゴシック</vt:lpstr>
      <vt:lpstr>Times New Roman</vt:lpstr>
      <vt:lpstr>Wingdings</vt:lpstr>
      <vt:lpstr>Arial</vt:lpstr>
      <vt:lpstr>Brugerdefineret design</vt:lpstr>
      <vt:lpstr>PowerPoint Presentation</vt:lpstr>
      <vt:lpstr>Languages are different</vt:lpstr>
      <vt:lpstr>Languages are different</vt:lpstr>
      <vt:lpstr>Languages are different</vt:lpstr>
      <vt:lpstr>Differences are often correlated</vt:lpstr>
      <vt:lpstr>Differences are often correlated</vt:lpstr>
      <vt:lpstr>Linguistic Typology and Greenberg’s Universals</vt:lpstr>
      <vt:lpstr>Correlations between Word Order and Adpositions</vt:lpstr>
      <vt:lpstr>Contributions</vt:lpstr>
      <vt:lpstr>Contributions</vt:lpstr>
      <vt:lpstr>Contributions</vt:lpstr>
      <vt:lpstr>World Atlas of Language Structure (WALS)</vt:lpstr>
      <vt:lpstr>World Atlas of Language Structure (WALS)</vt:lpstr>
      <vt:lpstr>WALS is Sparse and Skewed</vt:lpstr>
      <vt:lpstr>World Atlas of Language Structure (WALS)</vt:lpstr>
      <vt:lpstr>Probabilistic Typology as Matrix Factorisation</vt:lpstr>
      <vt:lpstr>Probabilistic Typology as Matrix Factorisation</vt:lpstr>
      <vt:lpstr>Probabilistic Typology as Matrix Factorisation</vt:lpstr>
      <vt:lpstr>Probabilistic Typology as Matrix Factorisation</vt:lpstr>
      <vt:lpstr>Probabilistic Typology as Matrix Factorisation</vt:lpstr>
      <vt:lpstr>Matrix Completion: Collaborative Filtering</vt:lpstr>
      <vt:lpstr>Probabilistic Typology as Matrix Factorisation</vt:lpstr>
      <vt:lpstr>Probabilistic Typology as Matrix Factorisation</vt:lpstr>
      <vt:lpstr>Probabilistic Typology as Matrix Factorisation</vt:lpstr>
      <vt:lpstr>Probabilistic Typology as Matrix Factorisation</vt:lpstr>
      <vt:lpstr>Probabilistic Typology as Matrix Factorisation</vt:lpstr>
      <vt:lpstr>Probabilistic Typology as Matrix Factorisation</vt:lpstr>
      <vt:lpstr>Probabilistic Typology as Matrix Factorisation</vt:lpstr>
      <vt:lpstr>Probabilistic Typology as Matrix Factorisation</vt:lpstr>
      <vt:lpstr>Probabilistic Typology as Matrix Factorisation</vt:lpstr>
      <vt:lpstr>Probabilistic Typology as Matrix Factorisation</vt:lpstr>
      <vt:lpstr>Typological Feature Prediction</vt:lpstr>
      <vt:lpstr>Probabilistic Typology as Matrix Factorisation</vt:lpstr>
      <vt:lpstr>Typological Feature Prediction</vt:lpstr>
      <vt:lpstr>Semi-supervised Extension</vt:lpstr>
      <vt:lpstr>Semi-supervised Extension</vt:lpstr>
      <vt:lpstr>Representing Languages – Semi-supervised Extension</vt:lpstr>
      <vt:lpstr>Representing Languages – Semi-supervised Extension</vt:lpstr>
      <vt:lpstr>Representing Languages – Semi-supervised Extension</vt:lpstr>
      <vt:lpstr>Representing Languages – Semi-supervised Extension</vt:lpstr>
      <vt:lpstr>Representing Languages – Semi-supervised Extension</vt:lpstr>
      <vt:lpstr>Semi-supervised Extension - Interpretability</vt:lpstr>
      <vt:lpstr>Evaluation</vt:lpstr>
      <vt:lpstr>Evaluation</vt:lpstr>
      <vt:lpstr>Feature Prediction across Language Families</vt:lpstr>
      <vt:lpstr>Effect of Pre-training (Semi-supervised Extension)</vt:lpstr>
      <vt:lpstr>PowerPoint Presentation</vt:lpstr>
      <vt:lpstr>PowerPoint Presentation</vt:lpstr>
      <vt:lpstr>Contributions</vt:lpstr>
      <vt:lpstr>Upcoming Papers</vt:lpstr>
      <vt:lpstr>Thank you!</vt:lpstr>
      <vt:lpstr>Baseline comparisons</vt:lpstr>
      <vt:lpstr>PowerPoint Presentation</vt:lpstr>
      <vt:lpstr>Feature Prediction split up across Macro-Areas</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
  <cp:revision>1</cp:revision>
  <cp:lastPrinted>2019-06-04T13:12:08Z</cp:lastPrinted>
  <dcterms:created xsi:type="dcterms:W3CDTF">2019-05-27T08:50:20Z</dcterms:created>
  <dcterms:modified xsi:type="dcterms:W3CDTF">2019-06-04T15:24:01Z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ies>
</file>